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7" r:id="rId2"/>
    <p:sldId id="2141412870" r:id="rId3"/>
    <p:sldId id="2141412849" r:id="rId4"/>
    <p:sldId id="2141412874" r:id="rId5"/>
    <p:sldId id="2141412851" r:id="rId6"/>
    <p:sldId id="2141412850" r:id="rId7"/>
    <p:sldId id="2141412871" r:id="rId8"/>
    <p:sldId id="2141412762" r:id="rId9"/>
    <p:sldId id="2141412855" r:id="rId10"/>
    <p:sldId id="2141412875" r:id="rId11"/>
    <p:sldId id="2141412856" r:id="rId12"/>
    <p:sldId id="2141412872" r:id="rId13"/>
    <p:sldId id="2141412859" r:id="rId14"/>
    <p:sldId id="2141412860" r:id="rId15"/>
    <p:sldId id="2141412862" r:id="rId16"/>
    <p:sldId id="2141412865" r:id="rId17"/>
    <p:sldId id="2141412866" r:id="rId18"/>
    <p:sldId id="2141412867" r:id="rId19"/>
    <p:sldId id="2141412877" r:id="rId20"/>
    <p:sldId id="2141412868" r:id="rId21"/>
    <p:sldId id="2141412878" r:id="rId22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576" userDrawn="1">
          <p15:clr>
            <a:srgbClr val="A4A3A4"/>
          </p15:clr>
        </p15:guide>
        <p15:guide id="4" orient="horz" pos="1536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23A"/>
    <a:srgbClr val="FF0000"/>
    <a:srgbClr val="FFA500"/>
    <a:srgbClr val="0000CD"/>
    <a:srgbClr val="4169E2"/>
    <a:srgbClr val="ADD9E6"/>
    <a:srgbClr val="9EA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 autoAdjust="0"/>
    <p:restoredTop sz="72497"/>
  </p:normalViewPr>
  <p:slideViewPr>
    <p:cSldViewPr snapToGrid="0" showGuides="1">
      <p:cViewPr varScale="1">
        <p:scale>
          <a:sx n="120" d="100"/>
          <a:sy n="120" d="100"/>
        </p:scale>
        <p:origin x="2224" y="176"/>
      </p:cViewPr>
      <p:guideLst>
        <p:guide orient="horz" pos="3576"/>
        <p:guide orient="horz" pos="1536"/>
        <p:guide pos="2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9061AB-C1DF-9236-3A4B-E988C1783F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A2975-CBE5-CAB3-53EC-7484C349B8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10A7D-466E-214A-8957-C7E2EBF6199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0731A-6951-C765-84E5-A16B55AD9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54853-6DA1-2503-83B7-B28BA924F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2273-450E-1447-B370-91C3B2AF8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6AB04-16FE-4906-B5AE-BFF797B8155A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403B-0F6A-4C1F-AE63-FA1FF361F7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42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I will introduce my project which consists in designing a novel cancer drug using Mesenchymal Stem Cell-derived Extracellular Vesicles or EVs.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4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PARP inhibitors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 operate by delaying the repair of DNA, which results in severe DNA damage in cancer cells. This increases the presence of neoantigens and the tumor mutation burden.</a:t>
            </a:r>
          </a:p>
          <a:p>
            <a:pPr algn="l"/>
            <a:endParaRPr lang="en-US" b="0" i="0" dirty="0">
              <a:effectLst/>
              <a:highlight>
                <a:srgbClr val="F1F5F5"/>
              </a:highlight>
              <a:latin typeface="Invention"/>
            </a:endParaRPr>
          </a:p>
          <a:p>
            <a:pPr algn="l"/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 induction results in the creation of DNA fragments.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These fragments, when they bind to cyclic GMP-AMP synthase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cGAS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), activate the STING pathway.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This activation causes an increase in CCL5 and CXCL10 chemokines that help in the recruitment of T cells.</a:t>
            </a:r>
          </a:p>
          <a:p>
            <a:pPr algn="l"/>
            <a:endParaRPr lang="en-US" b="0" i="0" dirty="0">
              <a:effectLst/>
              <a:highlight>
                <a:srgbClr val="F1F5F5"/>
              </a:highlight>
              <a:latin typeface="Invention"/>
            </a:endParaRP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The STING pathway also triggers an increase in PD-L1, which could have a synergistic effect with an </a:t>
            </a:r>
            <a:r>
              <a:rPr lang="en-US" b="0" i="0" dirty="0">
                <a:solidFill>
                  <a:srgbClr val="603620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anti-PD1/PD-L1 ICI therapy.</a:t>
            </a:r>
          </a:p>
          <a:p>
            <a:pPr algn="l"/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suggests also that </a:t>
            </a:r>
            <a:r>
              <a:rPr lang="en-US" sz="1800" u="sng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pairing of CSF1 with PARP inhibitors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 restrain tumor growth and improve treatment outcomes. </a:t>
            </a:r>
          </a:p>
          <a:p>
            <a:pPr algn="l"/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our solution, we will use due to its superior potency R848 instead of CSF1 inhibitor expecting the same benefits.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0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There have been a lot of research to understand which MSCs are suitable for secreting exosomes adequate for cancer.</a:t>
            </a:r>
          </a:p>
          <a:p>
            <a:pPr algn="l" rtl="0"/>
            <a:r>
              <a:rPr lang="en-US" b="0" i="0" dirty="0">
                <a:solidFill>
                  <a:srgbClr val="FFEDEB"/>
                </a:solidFill>
                <a:effectLst/>
                <a:highlight>
                  <a:srgbClr val="1F1F1F"/>
                </a:highlight>
                <a:latin typeface="Google Sans"/>
              </a:rPr>
              <a:t>Induced pluripotent stem cells (iPSCs)-MSC have multiple advantages and they will be used in our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82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The next steps in our research consist in: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Conjugating the exosome surface with R848 </a:t>
            </a: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enrich the M1 population of TAMs and modulate TAM recruitment and distribution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Combining CD47 expression:</a:t>
            </a: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and incorporating TAM-specific ligands, such as antibodies against M2-like TAM markers, e.g., CD163, on the exosome surface along with CD47 expression.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This dual targeting approach enables selective TAM targeting despite CD-47-mediated immune evasion.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Fine-tuning CD47 Expression Levels</a:t>
            </a: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on exosomes to balance immune evasion with M2-like TAM targeting. This optimization can enhance exosome biodistribution and maximize TAM targeting.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Integrating a pH-Sensitive component: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modify the R848 cargo to include a functional group compatible with click chemistry; and attach it via a peptide linker to MMP-2, a protein found in cancer cells. </a:t>
            </a: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setup allows selective release of R848 near the cancer cells.</a:t>
            </a:r>
            <a:r>
              <a:rPr lang="en-US" dirty="0">
                <a:effectLst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3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Following the methodology outlined in previous research by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</a:rPr>
              <a:t>Merlzer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 et al. [33] (Fig. 6), we will start by assessing the viability and efficiency of iPSC-MSCs in producing the EVs.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This step involves determining which cell lines have the least cytotoxic effects while maintaining high productivity of exosome secretion.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960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Helvetica" pitchFamily="2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To evaluate the potency of the drug-loaded engineered EVS, we will utilize 4 human cancer cell lines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These cell lines will be  exposed to sub-lethal doses of R848-loaded exosomes for 24 hours to prime them.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Following the treatment, we will  employ Liquid Chromatography-Mass Spectrometry  (LC-MS) to measure the quantity of R848 that has been delivered to the cancer cells by the MSC-derived exosomes.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 This measurement consists in comparing the exosome uptake by the cancer cells to control groups, such as untreated cancer cells, or cancer cells treated with free R848.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The data from LC-MS analysis will not only quantify the drug delivery but also help in evaluating how specifically and effectively the engineered exosomes target cancer cells with R848.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This step is crucial in understanding the potential of MSC-derived exosomes as a delivery system for therapeutic agents.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cytotoxic effects will be assessed using a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fluoroscan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assay, in which the reduction in florescence indicates cell death among the drug-loaded cancer cells. </a:t>
            </a: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then analyze cell growth and viability and compare the results with those of our control cells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2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 on study from Elnaz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Baheri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 we will use hematolymphoid humanized mice as they are the most promising animal models to test the antitumor effects of checkpoints blockers and immunotherapy strategies.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mouse will be treated with either only R848 or MSC-derived exosomes.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a month of treatment, animals will sacrificed, and their tumors dissected to measure immune cell infiltration within the tumor, and their volume before and after treatment</a:t>
            </a:r>
            <a:r>
              <a:rPr lang="en-US" sz="2800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anticipate a reduction in tumor volume and in metastasis when administering R848-loaded exosomes, at dosages lower than those used with free R848 injection.</a:t>
            </a:r>
            <a:endParaRPr lang="en-US" sz="1800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also use flow cytometry to identify and quantify the types of immune cells present in the TME, we must see a T cell infiltration increase.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research will also include specific assays designed to detect TAM infiltration and the prevalence of the M1 phenotype, using TAM-specific antibodies for CD80.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577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a successful design of this novel therapy depends on 1) evading detection by the MPS, 2) targeting M2-like macrophages and 3) reach the cancer cells to inject the lethal drug. We are confident that a fine tuning of each aspect of the design of this drug will address each of these key points.</a:t>
            </a:r>
          </a:p>
          <a:p>
            <a:r>
              <a:rPr lang="en-US" dirty="0"/>
              <a:t>This therapy by addressing the resistance of immunotherapies such as anti-pd1/pdl1 and in combination with these drugs, could potentially revolutionize cancer treatment.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64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consists in 3 parts, starting with significance.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0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3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Although there have been significant improvements in reducing lethality of cancer, in the US, it remains yet a prevalent disease . As you can see in the left chart, at the peak of the pandemic, cancer was ranked number 2 in term of average daily deaths and on the right;  there is a steep decline in survival rate for people with stage 4 across different cancer indications.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33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ArialMT"/>
              </a:rPr>
              <a:t>let's start with a quick review of two of the most successful immune checkpoint inhibitors and their mechanism of action.</a:t>
            </a: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ArialMT"/>
              </a:rPr>
              <a:t>In a healthy immune response, CTLA-4 functions as a brake on T cells to prevent overactivation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ArialMT"/>
              </a:rPr>
              <a:t>Tumors can </a:t>
            </a:r>
            <a:r>
              <a:rPr lang="en-US" sz="1800" dirty="0" err="1">
                <a:effectLst/>
                <a:latin typeface="ArialMT"/>
              </a:rPr>
              <a:t>encourags</a:t>
            </a:r>
            <a:r>
              <a:rPr lang="en-US" sz="1800" dirty="0">
                <a:effectLst/>
                <a:latin typeface="ArialMT"/>
              </a:rPr>
              <a:t> expression of CTLA-4. </a:t>
            </a:r>
            <a:endParaRPr lang="en-US" sz="1800" dirty="0">
              <a:effectLst/>
              <a:latin typeface="Symbo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Anti-CTLA-4 therapies are designed so that they specifically bind to CTLA-4, and by blocking CTLA-4, the therapies ensure that T cell activation is restored.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On the other hand,  PD-1 is a receptor found on the surface of T cells. And its ligands, PD-L1 and PD-L2, can be expressed on the surface of tumor cells.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Many types of cancer upregulate PD-L1, "instructing" T cells to turn off. </a:t>
            </a:r>
            <a:endParaRPr lang="en-US" sz="1800" dirty="0">
              <a:effectLst/>
              <a:latin typeface="Symbo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PD1-/PD-L1 immunotherapies, can either bind to PD-1 or PD-L1, blocking their ability to send inhibitory signals to T cells. </a:t>
            </a:r>
            <a:endParaRPr lang="en-US" sz="1800" dirty="0">
              <a:effectLst/>
              <a:latin typeface="Symbo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SymbolMT"/>
            </a:endParaRP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025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dirty="0">
                <a:effectLst/>
                <a:latin typeface="Invention"/>
              </a:rPr>
              <a:t>In "hot" tumors, the main challenge is overcoming the inhibition of the immune response that is induced by the cancer cells.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 Recent immunotherapies have seen substantial success in treating "hot" tumors but have been far less effective for "cold" tumors.</a:t>
            </a:r>
          </a:p>
          <a:p>
            <a:pPr algn="l"/>
            <a:endParaRPr lang="en-US" sz="1200" b="0" i="0" dirty="0">
              <a:effectLst/>
              <a:latin typeface="Invention"/>
            </a:endParaRPr>
          </a:p>
          <a:p>
            <a:pPr algn="l"/>
            <a:r>
              <a:rPr lang="en-US" sz="1200" b="0" i="0" dirty="0">
                <a:effectLst/>
                <a:latin typeface="Invention"/>
              </a:rPr>
              <a:t>In the early stage, cancer is able to evade the immune system by not presenting significant neoantigens. 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The second stage of immune response to the tumor involves the presentation of these tumor antigens by dendritic cells (DCs), which leads to the priming and activation of T cells that can attack the cancer.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However, the  lack of tumor antigen results in a deficiency in the recruitment of antigen presenting cells (APCs). 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This, in turn, leads to a lack of co-stimulation and activation of T cells.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Moreover, altered production of chemokines and cytokines, can affect cell trafficking and infiltration.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All these factors result in the exclusion of CD8+ T cells by the  stroma of the tumor.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The stroma environment prevents T cells from reaching the cancer cells.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drug we designed addresses the challenge presented by cold tumor and strengthen the effects of immune checkpoint inhibitors.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68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polarize into two subtypes following infiltration to tumor tissue, with M1-like macrophages characterized by biomarkers of CCR7, CD40, CD11c, and M2-like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 by markers of CD169, or CD206.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M1-like and M2-like TAMs, have the capacity to transition between each other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under stimulation of various cytokines and chemokines termed here as 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or ‘reeducation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factors.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CSF-1R inhibitors can modify the behavior of the TAMS and reeducate M2-like macrophages into M1s.</a:t>
            </a:r>
          </a:p>
          <a:p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63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 study by 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Rodell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reviewed major M1 enrichment existing strategies and showed that the largest macrophage polarization effects were observed for agonists of the toll-like receptors 7 and 8 (TLR7/8) and more specifically </a:t>
            </a:r>
            <a:r>
              <a:rPr lang="en-US" sz="1800" b="1" u="sng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R848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8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117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8922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8999F-A022-ED19-EB3C-62491D9F6913}"/>
              </a:ext>
            </a:extLst>
          </p:cNvPr>
          <p:cNvSpPr txBox="1"/>
          <p:nvPr userDrawn="1"/>
        </p:nvSpPr>
        <p:spPr>
          <a:xfrm>
            <a:off x="556591" y="993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E96518-2923-D1D6-6C36-A7630DFB95DE}"/>
              </a:ext>
            </a:extLst>
          </p:cNvPr>
          <p:cNvSpPr/>
          <p:nvPr userDrawn="1"/>
        </p:nvSpPr>
        <p:spPr>
          <a:xfrm>
            <a:off x="0" y="0"/>
            <a:ext cx="745435" cy="1987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907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2284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3305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080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747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DDE8BC-D654-4102-8654-7FE0DA087A3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807534-2ABE-4D80-9993-23CDB2D85CC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5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794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B6FD0-6564-46A3-8526-8A099DEAE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95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88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10734123" cy="4107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6059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683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8" y="192563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50" y="192563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2" y="1925629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5270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9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8069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6952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86805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35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3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9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408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35263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7839930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C76EF-120D-4880-B0DB-1892D5A28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135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68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37987-1AD3-4039-8514-9AA51B6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4FE8-85DD-4774-B156-40911633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D9EA-C0CB-423E-8DFD-5E715DE60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A2365-7F27-4F13-86C9-272DA87DB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90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68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989A-470D-4F86-A2CA-04215DCCB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3C79-2FC5-49E8-8C90-CC225D4F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714B-66A6-4215-944E-86DD4151B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1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378816"/>
            <a:ext cx="9468000" cy="3214286"/>
          </a:xfrm>
        </p:spPr>
        <p:txBody>
          <a:bodyPr anchor="ctr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B2F867-80D5-4072-B066-D1FABDA98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75C83-E75A-4761-ABDB-78F33525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4E22-A15E-451C-BD46-064AFF4BC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4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B42C7-DCFF-4F4E-A97A-71EE05490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D11F-FD96-47DA-A915-74520DF810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C3B1-C6F3-47F5-BA77-FFE7372DA8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91D1E-14BD-4AA7-9790-C14562D5A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22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99D0098-87B4-4DED-9DA5-AD58D81E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5E86F-6198-45AB-BCDD-FC6699753B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F005-0053-4482-9A86-685DBCA59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AEF99D-159D-4AC6-941A-3F27AC1F3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120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1E62B2-11ED-4F53-987A-D7C7F8C5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44A4-A844-44EE-8999-4199B276ED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4500E-998D-49D0-800E-1C1C50531D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2D8FD1-C997-4810-B42B-9D9B66B71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21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E7B15-B6FE-4A26-B618-7F1B832E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2525-AB43-49B8-8347-B08BBD12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EFF27-0AA0-4416-981F-E6A4670CC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A2936-3FFE-42E7-BF38-9FBD1411A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588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4590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A5D602-19E5-4AD7-A798-9ABA97C87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A05-C8DE-4BB6-A2EE-0A5AA8C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3DA65-402A-4130-BFAD-85ADF5B74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717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5441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DB4970-1539-45AF-95B7-E0F4F6E0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26616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3852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908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F7A6AE-FA80-4C09-887C-D512261A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6290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E08F6-1108-416C-872B-FBC6BDD7D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30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B4638-383A-415E-A269-E79B341C6C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003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9AA93-4345-4B85-B7AE-A6DE5735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319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4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4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9A2BA-2382-4D49-9DA1-6FF96F878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7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ED25-48F6-4AA3-8101-076C3DE23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845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A8FB-C22C-4816-B876-7FE31AE5B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14F03-71C4-4EC2-AD01-422E1874B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02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32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868099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9E9714-8531-49CA-817A-A6591E6AC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86830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08506-A3AB-4620-AED7-A337EAD091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36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79706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3743D-292D-4F8B-8350-511A2793A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769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46436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26BCD12-7DB4-4D44-8711-A9A8111DE6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400"/>
            <a:ext cx="3193200" cy="1392590"/>
            <a:chOff x="0" y="904"/>
            <a:chExt cx="5760" cy="2512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CF6FF89-163C-407A-9EB8-8EB6054829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04"/>
              <a:ext cx="2515" cy="2512"/>
            </a:xfrm>
            <a:custGeom>
              <a:avLst/>
              <a:gdLst>
                <a:gd name="T0" fmla="*/ 1290 w 5167"/>
                <a:gd name="T1" fmla="*/ 1290 h 5162"/>
                <a:gd name="T2" fmla="*/ 2583 w 5167"/>
                <a:gd name="T3" fmla="*/ 1 h 5162"/>
                <a:gd name="T4" fmla="*/ 3872 w 5167"/>
                <a:gd name="T5" fmla="*/ 1290 h 5162"/>
                <a:gd name="T6" fmla="*/ 1290 w 5167"/>
                <a:gd name="T7" fmla="*/ 1290 h 5162"/>
                <a:gd name="T8" fmla="*/ 1290 w 5167"/>
                <a:gd name="T9" fmla="*/ 3872 h 5162"/>
                <a:gd name="T10" fmla="*/ 2581 w 5167"/>
                <a:gd name="T11" fmla="*/ 2581 h 5162"/>
                <a:gd name="T12" fmla="*/ 1290 w 5167"/>
                <a:gd name="T13" fmla="*/ 1290 h 5162"/>
                <a:gd name="T14" fmla="*/ 1290 w 5167"/>
                <a:gd name="T15" fmla="*/ 1290 h 5162"/>
                <a:gd name="T16" fmla="*/ 1 w 5167"/>
                <a:gd name="T17" fmla="*/ 2583 h 5162"/>
                <a:gd name="T18" fmla="*/ 1290 w 5167"/>
                <a:gd name="T19" fmla="*/ 3872 h 5162"/>
                <a:gd name="T20" fmla="*/ 1290 w 5167"/>
                <a:gd name="T21" fmla="*/ 3872 h 5162"/>
                <a:gd name="T22" fmla="*/ 2583 w 5167"/>
                <a:gd name="T23" fmla="*/ 5161 h 5162"/>
                <a:gd name="T24" fmla="*/ 3872 w 5167"/>
                <a:gd name="T25" fmla="*/ 3872 h 5162"/>
                <a:gd name="T26" fmla="*/ 1290 w 5167"/>
                <a:gd name="T27" fmla="*/ 3872 h 5162"/>
                <a:gd name="T28" fmla="*/ 2581 w 5167"/>
                <a:gd name="T29" fmla="*/ 2581 h 5162"/>
                <a:gd name="T30" fmla="*/ 3872 w 5167"/>
                <a:gd name="T31" fmla="*/ 3872 h 5162"/>
                <a:gd name="T32" fmla="*/ 3872 w 5167"/>
                <a:gd name="T33" fmla="*/ 3872 h 5162"/>
                <a:gd name="T34" fmla="*/ 5165 w 5167"/>
                <a:gd name="T35" fmla="*/ 2583 h 5162"/>
                <a:gd name="T36" fmla="*/ 3877 w 5167"/>
                <a:gd name="T37" fmla="*/ 1290 h 5162"/>
                <a:gd name="T38" fmla="*/ 3872 w 5167"/>
                <a:gd name="T39" fmla="*/ 1290 h 5162"/>
                <a:gd name="T40" fmla="*/ 2582 w 5167"/>
                <a:gd name="T41" fmla="*/ 2581 h 5162"/>
                <a:gd name="T42" fmla="*/ 2581 w 5167"/>
                <a:gd name="T43" fmla="*/ 2581 h 5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67" h="5162">
                  <a:moveTo>
                    <a:pt x="1290" y="1290"/>
                  </a:moveTo>
                  <a:cubicBezTo>
                    <a:pt x="1291" y="577"/>
                    <a:pt x="1870" y="0"/>
                    <a:pt x="2583" y="1"/>
                  </a:cubicBezTo>
                  <a:cubicBezTo>
                    <a:pt x="3295" y="2"/>
                    <a:pt x="3871" y="579"/>
                    <a:pt x="3872" y="1290"/>
                  </a:cubicBezTo>
                  <a:lnTo>
                    <a:pt x="1290" y="1290"/>
                  </a:lnTo>
                  <a:close/>
                  <a:moveTo>
                    <a:pt x="1290" y="3872"/>
                  </a:moveTo>
                  <a:cubicBezTo>
                    <a:pt x="1290" y="3159"/>
                    <a:pt x="1868" y="2581"/>
                    <a:pt x="2581" y="2581"/>
                  </a:cubicBezTo>
                  <a:cubicBezTo>
                    <a:pt x="1868" y="2581"/>
                    <a:pt x="1290" y="2003"/>
                    <a:pt x="1290" y="1290"/>
                  </a:cubicBezTo>
                  <a:cubicBezTo>
                    <a:pt x="1290" y="1290"/>
                    <a:pt x="1290" y="1290"/>
                    <a:pt x="1290" y="1290"/>
                  </a:cubicBezTo>
                  <a:cubicBezTo>
                    <a:pt x="577" y="1291"/>
                    <a:pt x="0" y="1870"/>
                    <a:pt x="1" y="2583"/>
                  </a:cubicBezTo>
                  <a:cubicBezTo>
                    <a:pt x="3" y="3295"/>
                    <a:pt x="579" y="3871"/>
                    <a:pt x="1290" y="3872"/>
                  </a:cubicBezTo>
                  <a:close/>
                  <a:moveTo>
                    <a:pt x="1290" y="3872"/>
                  </a:moveTo>
                  <a:cubicBezTo>
                    <a:pt x="1291" y="4585"/>
                    <a:pt x="1870" y="5162"/>
                    <a:pt x="2583" y="5161"/>
                  </a:cubicBezTo>
                  <a:cubicBezTo>
                    <a:pt x="3295" y="5160"/>
                    <a:pt x="3871" y="4584"/>
                    <a:pt x="3872" y="3872"/>
                  </a:cubicBezTo>
                  <a:lnTo>
                    <a:pt x="1290" y="3872"/>
                  </a:lnTo>
                  <a:close/>
                  <a:moveTo>
                    <a:pt x="2581" y="2581"/>
                  </a:moveTo>
                  <a:cubicBezTo>
                    <a:pt x="3294" y="2581"/>
                    <a:pt x="3872" y="3159"/>
                    <a:pt x="3872" y="3872"/>
                  </a:cubicBezTo>
                  <a:cubicBezTo>
                    <a:pt x="3872" y="3872"/>
                    <a:pt x="3872" y="3872"/>
                    <a:pt x="3872" y="3872"/>
                  </a:cubicBezTo>
                  <a:cubicBezTo>
                    <a:pt x="4585" y="3873"/>
                    <a:pt x="5164" y="3296"/>
                    <a:pt x="5165" y="2583"/>
                  </a:cubicBezTo>
                  <a:cubicBezTo>
                    <a:pt x="5167" y="1870"/>
                    <a:pt x="4590" y="1291"/>
                    <a:pt x="3877" y="1290"/>
                  </a:cubicBezTo>
                  <a:cubicBezTo>
                    <a:pt x="3875" y="1290"/>
                    <a:pt x="3874" y="1290"/>
                    <a:pt x="3872" y="1290"/>
                  </a:cubicBezTo>
                  <a:cubicBezTo>
                    <a:pt x="3872" y="2003"/>
                    <a:pt x="3295" y="2581"/>
                    <a:pt x="2582" y="2581"/>
                  </a:cubicBezTo>
                  <a:cubicBezTo>
                    <a:pt x="2582" y="2581"/>
                    <a:pt x="2581" y="2581"/>
                    <a:pt x="2581" y="2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7916652-011A-45CD-A68B-40871D2EBA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37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922477D-F97D-4CFC-92EC-15B96704A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4" y="1676"/>
              <a:ext cx="331" cy="417"/>
            </a:xfrm>
            <a:custGeom>
              <a:avLst/>
              <a:gdLst>
                <a:gd name="T0" fmla="*/ 0 w 331"/>
                <a:gd name="T1" fmla="*/ 417 h 417"/>
                <a:gd name="T2" fmla="*/ 0 w 331"/>
                <a:gd name="T3" fmla="*/ 0 h 417"/>
                <a:gd name="T4" fmla="*/ 78 w 331"/>
                <a:gd name="T5" fmla="*/ 0 h 417"/>
                <a:gd name="T6" fmla="*/ 249 w 331"/>
                <a:gd name="T7" fmla="*/ 279 h 417"/>
                <a:gd name="T8" fmla="*/ 249 w 331"/>
                <a:gd name="T9" fmla="*/ 0 h 417"/>
                <a:gd name="T10" fmla="*/ 331 w 331"/>
                <a:gd name="T11" fmla="*/ 0 h 417"/>
                <a:gd name="T12" fmla="*/ 331 w 331"/>
                <a:gd name="T13" fmla="*/ 417 h 417"/>
                <a:gd name="T14" fmla="*/ 253 w 331"/>
                <a:gd name="T15" fmla="*/ 417 h 417"/>
                <a:gd name="T16" fmla="*/ 82 w 331"/>
                <a:gd name="T17" fmla="*/ 137 h 417"/>
                <a:gd name="T18" fmla="*/ 82 w 331"/>
                <a:gd name="T19" fmla="*/ 417 h 417"/>
                <a:gd name="T20" fmla="*/ 0 w 331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1" h="417">
                  <a:moveTo>
                    <a:pt x="0" y="417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249" y="279"/>
                  </a:lnTo>
                  <a:lnTo>
                    <a:pt x="249" y="0"/>
                  </a:lnTo>
                  <a:lnTo>
                    <a:pt x="331" y="0"/>
                  </a:lnTo>
                  <a:lnTo>
                    <a:pt x="331" y="417"/>
                  </a:lnTo>
                  <a:lnTo>
                    <a:pt x="253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F204047-1CAA-44D0-B858-2191767110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7" y="1676"/>
              <a:ext cx="359" cy="417"/>
            </a:xfrm>
            <a:custGeom>
              <a:avLst/>
              <a:gdLst>
                <a:gd name="T0" fmla="*/ 284 w 737"/>
                <a:gd name="T1" fmla="*/ 857 h 857"/>
                <a:gd name="T2" fmla="*/ 108 w 737"/>
                <a:gd name="T3" fmla="*/ 424 h 857"/>
                <a:gd name="T4" fmla="*/ 0 w 737"/>
                <a:gd name="T5" fmla="*/ 0 h 857"/>
                <a:gd name="T6" fmla="*/ 184 w 737"/>
                <a:gd name="T7" fmla="*/ 0 h 857"/>
                <a:gd name="T8" fmla="*/ 261 w 737"/>
                <a:gd name="T9" fmla="*/ 343 h 857"/>
                <a:gd name="T10" fmla="*/ 375 w 737"/>
                <a:gd name="T11" fmla="*/ 678 h 857"/>
                <a:gd name="T12" fmla="*/ 488 w 737"/>
                <a:gd name="T13" fmla="*/ 343 h 857"/>
                <a:gd name="T14" fmla="*/ 565 w 737"/>
                <a:gd name="T15" fmla="*/ 0 h 857"/>
                <a:gd name="T16" fmla="*/ 737 w 737"/>
                <a:gd name="T17" fmla="*/ 0 h 857"/>
                <a:gd name="T18" fmla="*/ 627 w 737"/>
                <a:gd name="T19" fmla="*/ 433 h 857"/>
                <a:gd name="T20" fmla="*/ 455 w 737"/>
                <a:gd name="T21" fmla="*/ 857 h 857"/>
                <a:gd name="T22" fmla="*/ 284 w 737"/>
                <a:gd name="T23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7" h="857">
                  <a:moveTo>
                    <a:pt x="284" y="857"/>
                  </a:moveTo>
                  <a:cubicBezTo>
                    <a:pt x="216" y="717"/>
                    <a:pt x="157" y="572"/>
                    <a:pt x="108" y="424"/>
                  </a:cubicBezTo>
                  <a:cubicBezTo>
                    <a:pt x="62" y="285"/>
                    <a:pt x="26" y="144"/>
                    <a:pt x="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203" y="116"/>
                    <a:pt x="229" y="230"/>
                    <a:pt x="261" y="343"/>
                  </a:cubicBezTo>
                  <a:cubicBezTo>
                    <a:pt x="292" y="452"/>
                    <a:pt x="330" y="564"/>
                    <a:pt x="375" y="678"/>
                  </a:cubicBezTo>
                  <a:cubicBezTo>
                    <a:pt x="419" y="563"/>
                    <a:pt x="457" y="451"/>
                    <a:pt x="488" y="343"/>
                  </a:cubicBezTo>
                  <a:cubicBezTo>
                    <a:pt x="520" y="230"/>
                    <a:pt x="546" y="115"/>
                    <a:pt x="565" y="0"/>
                  </a:cubicBezTo>
                  <a:cubicBezTo>
                    <a:pt x="737" y="0"/>
                    <a:pt x="737" y="0"/>
                    <a:pt x="737" y="0"/>
                  </a:cubicBezTo>
                  <a:cubicBezTo>
                    <a:pt x="711" y="147"/>
                    <a:pt x="674" y="292"/>
                    <a:pt x="627" y="433"/>
                  </a:cubicBezTo>
                  <a:cubicBezTo>
                    <a:pt x="579" y="578"/>
                    <a:pt x="522" y="720"/>
                    <a:pt x="455" y="857"/>
                  </a:cubicBezTo>
                  <a:lnTo>
                    <a:pt x="284" y="8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240DE71-3B02-4A44-9C55-639D051E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7" y="1676"/>
              <a:ext cx="274" cy="417"/>
            </a:xfrm>
            <a:custGeom>
              <a:avLst/>
              <a:gdLst>
                <a:gd name="T0" fmla="*/ 0 w 274"/>
                <a:gd name="T1" fmla="*/ 417 h 417"/>
                <a:gd name="T2" fmla="*/ 0 w 274"/>
                <a:gd name="T3" fmla="*/ 0 h 417"/>
                <a:gd name="T4" fmla="*/ 274 w 274"/>
                <a:gd name="T5" fmla="*/ 0 h 417"/>
                <a:gd name="T6" fmla="*/ 274 w 274"/>
                <a:gd name="T7" fmla="*/ 69 h 417"/>
                <a:gd name="T8" fmla="*/ 84 w 274"/>
                <a:gd name="T9" fmla="*/ 69 h 417"/>
                <a:gd name="T10" fmla="*/ 84 w 274"/>
                <a:gd name="T11" fmla="*/ 170 h 417"/>
                <a:gd name="T12" fmla="*/ 265 w 274"/>
                <a:gd name="T13" fmla="*/ 170 h 417"/>
                <a:gd name="T14" fmla="*/ 265 w 274"/>
                <a:gd name="T15" fmla="*/ 239 h 417"/>
                <a:gd name="T16" fmla="*/ 84 w 274"/>
                <a:gd name="T17" fmla="*/ 239 h 417"/>
                <a:gd name="T18" fmla="*/ 84 w 274"/>
                <a:gd name="T19" fmla="*/ 348 h 417"/>
                <a:gd name="T20" fmla="*/ 274 w 274"/>
                <a:gd name="T21" fmla="*/ 348 h 417"/>
                <a:gd name="T22" fmla="*/ 274 w 274"/>
                <a:gd name="T23" fmla="*/ 417 h 417"/>
                <a:gd name="T24" fmla="*/ 0 w 274"/>
                <a:gd name="T25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7">
                  <a:moveTo>
                    <a:pt x="0" y="417"/>
                  </a:moveTo>
                  <a:lnTo>
                    <a:pt x="0" y="0"/>
                  </a:lnTo>
                  <a:lnTo>
                    <a:pt x="274" y="0"/>
                  </a:lnTo>
                  <a:lnTo>
                    <a:pt x="274" y="69"/>
                  </a:lnTo>
                  <a:lnTo>
                    <a:pt x="84" y="69"/>
                  </a:lnTo>
                  <a:lnTo>
                    <a:pt x="84" y="170"/>
                  </a:lnTo>
                  <a:lnTo>
                    <a:pt x="265" y="170"/>
                  </a:lnTo>
                  <a:lnTo>
                    <a:pt x="265" y="239"/>
                  </a:lnTo>
                  <a:lnTo>
                    <a:pt x="84" y="239"/>
                  </a:lnTo>
                  <a:lnTo>
                    <a:pt x="84" y="348"/>
                  </a:lnTo>
                  <a:lnTo>
                    <a:pt x="274" y="348"/>
                  </a:lnTo>
                  <a:lnTo>
                    <a:pt x="274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A53257B-335A-48CD-823F-07C3EB750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5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E4E6010-6819-43AB-AD54-9D39349E8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8" y="1676"/>
              <a:ext cx="324" cy="417"/>
            </a:xfrm>
            <a:custGeom>
              <a:avLst/>
              <a:gdLst>
                <a:gd name="T0" fmla="*/ 324 w 324"/>
                <a:gd name="T1" fmla="*/ 0 h 417"/>
                <a:gd name="T2" fmla="*/ 324 w 324"/>
                <a:gd name="T3" fmla="*/ 70 h 417"/>
                <a:gd name="T4" fmla="*/ 203 w 324"/>
                <a:gd name="T5" fmla="*/ 70 h 417"/>
                <a:gd name="T6" fmla="*/ 203 w 324"/>
                <a:gd name="T7" fmla="*/ 417 h 417"/>
                <a:gd name="T8" fmla="*/ 120 w 324"/>
                <a:gd name="T9" fmla="*/ 417 h 417"/>
                <a:gd name="T10" fmla="*/ 120 w 324"/>
                <a:gd name="T11" fmla="*/ 70 h 417"/>
                <a:gd name="T12" fmla="*/ 0 w 324"/>
                <a:gd name="T13" fmla="*/ 70 h 417"/>
                <a:gd name="T14" fmla="*/ 0 w 324"/>
                <a:gd name="T15" fmla="*/ 0 h 417"/>
                <a:gd name="T16" fmla="*/ 324 w 324"/>
                <a:gd name="T17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417">
                  <a:moveTo>
                    <a:pt x="324" y="0"/>
                  </a:moveTo>
                  <a:lnTo>
                    <a:pt x="324" y="70"/>
                  </a:lnTo>
                  <a:lnTo>
                    <a:pt x="203" y="70"/>
                  </a:lnTo>
                  <a:lnTo>
                    <a:pt x="203" y="417"/>
                  </a:lnTo>
                  <a:lnTo>
                    <a:pt x="120" y="417"/>
                  </a:lnTo>
                  <a:lnTo>
                    <a:pt x="120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3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DB8BFF6-67D5-4669-9AD2-249B14522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64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CA38205-F013-4D25-9410-0FC502544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6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46E0708-B50D-436E-B349-CE677ED54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5" y="1666"/>
              <a:ext cx="345" cy="436"/>
            </a:xfrm>
            <a:custGeom>
              <a:avLst/>
              <a:gdLst>
                <a:gd name="T0" fmla="*/ 370 w 708"/>
                <a:gd name="T1" fmla="*/ 896 h 896"/>
                <a:gd name="T2" fmla="*/ 0 w 708"/>
                <a:gd name="T3" fmla="*/ 455 h 896"/>
                <a:gd name="T4" fmla="*/ 91 w 708"/>
                <a:gd name="T5" fmla="*/ 121 h 896"/>
                <a:gd name="T6" fmla="*/ 379 w 708"/>
                <a:gd name="T7" fmla="*/ 1 h 896"/>
                <a:gd name="T8" fmla="*/ 543 w 708"/>
                <a:gd name="T9" fmla="*/ 27 h 896"/>
                <a:gd name="T10" fmla="*/ 683 w 708"/>
                <a:gd name="T11" fmla="*/ 113 h 896"/>
                <a:gd name="T12" fmla="*/ 606 w 708"/>
                <a:gd name="T13" fmla="*/ 224 h 896"/>
                <a:gd name="T14" fmla="*/ 505 w 708"/>
                <a:gd name="T15" fmla="*/ 162 h 896"/>
                <a:gd name="T16" fmla="*/ 393 w 708"/>
                <a:gd name="T17" fmla="*/ 143 h 896"/>
                <a:gd name="T18" fmla="*/ 224 w 708"/>
                <a:gd name="T19" fmla="*/ 220 h 896"/>
                <a:gd name="T20" fmla="*/ 174 w 708"/>
                <a:gd name="T21" fmla="*/ 455 h 896"/>
                <a:gd name="T22" fmla="*/ 221 w 708"/>
                <a:gd name="T23" fmla="*/ 684 h 896"/>
                <a:gd name="T24" fmla="*/ 369 w 708"/>
                <a:gd name="T25" fmla="*/ 753 h 896"/>
                <a:gd name="T26" fmla="*/ 500 w 708"/>
                <a:gd name="T27" fmla="*/ 703 h 896"/>
                <a:gd name="T28" fmla="*/ 540 w 708"/>
                <a:gd name="T29" fmla="*/ 562 h 896"/>
                <a:gd name="T30" fmla="*/ 540 w 708"/>
                <a:gd name="T31" fmla="*/ 522 h 896"/>
                <a:gd name="T32" fmla="*/ 361 w 708"/>
                <a:gd name="T33" fmla="*/ 522 h 896"/>
                <a:gd name="T34" fmla="*/ 361 w 708"/>
                <a:gd name="T35" fmla="*/ 379 h 896"/>
                <a:gd name="T36" fmla="*/ 708 w 708"/>
                <a:gd name="T37" fmla="*/ 379 h 896"/>
                <a:gd name="T38" fmla="*/ 708 w 708"/>
                <a:gd name="T39" fmla="*/ 546 h 896"/>
                <a:gd name="T40" fmla="*/ 627 w 708"/>
                <a:gd name="T41" fmla="*/ 803 h 896"/>
                <a:gd name="T42" fmla="*/ 370 w 708"/>
                <a:gd name="T43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8" h="896">
                  <a:moveTo>
                    <a:pt x="370" y="896"/>
                  </a:moveTo>
                  <a:cubicBezTo>
                    <a:pt x="123" y="896"/>
                    <a:pt x="0" y="749"/>
                    <a:pt x="0" y="455"/>
                  </a:cubicBezTo>
                  <a:cubicBezTo>
                    <a:pt x="0" y="312"/>
                    <a:pt x="30" y="201"/>
                    <a:pt x="91" y="121"/>
                  </a:cubicBezTo>
                  <a:cubicBezTo>
                    <a:pt x="152" y="41"/>
                    <a:pt x="248" y="1"/>
                    <a:pt x="379" y="1"/>
                  </a:cubicBezTo>
                  <a:cubicBezTo>
                    <a:pt x="435" y="0"/>
                    <a:pt x="491" y="9"/>
                    <a:pt x="543" y="27"/>
                  </a:cubicBezTo>
                  <a:cubicBezTo>
                    <a:pt x="595" y="46"/>
                    <a:pt x="643" y="75"/>
                    <a:pt x="683" y="113"/>
                  </a:cubicBezTo>
                  <a:cubicBezTo>
                    <a:pt x="606" y="224"/>
                    <a:pt x="606" y="224"/>
                    <a:pt x="606" y="224"/>
                  </a:cubicBezTo>
                  <a:cubicBezTo>
                    <a:pt x="577" y="197"/>
                    <a:pt x="543" y="176"/>
                    <a:pt x="505" y="162"/>
                  </a:cubicBezTo>
                  <a:cubicBezTo>
                    <a:pt x="469" y="149"/>
                    <a:pt x="431" y="143"/>
                    <a:pt x="393" y="143"/>
                  </a:cubicBezTo>
                  <a:cubicBezTo>
                    <a:pt x="313" y="143"/>
                    <a:pt x="256" y="169"/>
                    <a:pt x="224" y="220"/>
                  </a:cubicBezTo>
                  <a:cubicBezTo>
                    <a:pt x="191" y="271"/>
                    <a:pt x="174" y="349"/>
                    <a:pt x="174" y="455"/>
                  </a:cubicBezTo>
                  <a:cubicBezTo>
                    <a:pt x="174" y="561"/>
                    <a:pt x="190" y="637"/>
                    <a:pt x="221" y="684"/>
                  </a:cubicBezTo>
                  <a:cubicBezTo>
                    <a:pt x="254" y="731"/>
                    <a:pt x="311" y="758"/>
                    <a:pt x="369" y="753"/>
                  </a:cubicBezTo>
                  <a:cubicBezTo>
                    <a:pt x="418" y="758"/>
                    <a:pt x="467" y="739"/>
                    <a:pt x="500" y="703"/>
                  </a:cubicBezTo>
                  <a:cubicBezTo>
                    <a:pt x="529" y="662"/>
                    <a:pt x="544" y="612"/>
                    <a:pt x="540" y="562"/>
                  </a:cubicBezTo>
                  <a:cubicBezTo>
                    <a:pt x="540" y="522"/>
                    <a:pt x="540" y="522"/>
                    <a:pt x="540" y="522"/>
                  </a:cubicBezTo>
                  <a:cubicBezTo>
                    <a:pt x="361" y="522"/>
                    <a:pt x="361" y="522"/>
                    <a:pt x="361" y="522"/>
                  </a:cubicBezTo>
                  <a:cubicBezTo>
                    <a:pt x="361" y="379"/>
                    <a:pt x="361" y="379"/>
                    <a:pt x="361" y="379"/>
                  </a:cubicBezTo>
                  <a:cubicBezTo>
                    <a:pt x="708" y="379"/>
                    <a:pt x="708" y="379"/>
                    <a:pt x="708" y="379"/>
                  </a:cubicBezTo>
                  <a:cubicBezTo>
                    <a:pt x="708" y="546"/>
                    <a:pt x="708" y="546"/>
                    <a:pt x="708" y="546"/>
                  </a:cubicBezTo>
                  <a:cubicBezTo>
                    <a:pt x="708" y="655"/>
                    <a:pt x="681" y="741"/>
                    <a:pt x="627" y="803"/>
                  </a:cubicBezTo>
                  <a:cubicBezTo>
                    <a:pt x="573" y="865"/>
                    <a:pt x="488" y="896"/>
                    <a:pt x="370" y="8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9CEA2F8-7EB9-455D-B22D-D6BAE003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7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DD3820E-5FA6-4DA4-971C-EBEA3C8FB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40" y="2218"/>
              <a:ext cx="365" cy="436"/>
            </a:xfrm>
            <a:custGeom>
              <a:avLst/>
              <a:gdLst>
                <a:gd name="T0" fmla="*/ 375 w 749"/>
                <a:gd name="T1" fmla="*/ 896 h 896"/>
                <a:gd name="T2" fmla="*/ 97 w 749"/>
                <a:gd name="T3" fmla="*/ 784 h 896"/>
                <a:gd name="T4" fmla="*/ 0 w 749"/>
                <a:gd name="T5" fmla="*/ 448 h 896"/>
                <a:gd name="T6" fmla="*/ 97 w 749"/>
                <a:gd name="T7" fmla="*/ 112 h 896"/>
                <a:gd name="T8" fmla="*/ 375 w 749"/>
                <a:gd name="T9" fmla="*/ 0 h 896"/>
                <a:gd name="T10" fmla="*/ 652 w 749"/>
                <a:gd name="T11" fmla="*/ 112 h 896"/>
                <a:gd name="T12" fmla="*/ 749 w 749"/>
                <a:gd name="T13" fmla="*/ 448 h 896"/>
                <a:gd name="T14" fmla="*/ 652 w 749"/>
                <a:gd name="T15" fmla="*/ 784 h 896"/>
                <a:gd name="T16" fmla="*/ 375 w 749"/>
                <a:gd name="T17" fmla="*/ 896 h 896"/>
                <a:gd name="T18" fmla="*/ 375 w 749"/>
                <a:gd name="T19" fmla="*/ 753 h 896"/>
                <a:gd name="T20" fmla="*/ 526 w 749"/>
                <a:gd name="T21" fmla="*/ 681 h 896"/>
                <a:gd name="T22" fmla="*/ 574 w 749"/>
                <a:gd name="T23" fmla="*/ 448 h 896"/>
                <a:gd name="T24" fmla="*/ 526 w 749"/>
                <a:gd name="T25" fmla="*/ 215 h 896"/>
                <a:gd name="T26" fmla="*/ 250 w 749"/>
                <a:gd name="T27" fmla="*/ 187 h 896"/>
                <a:gd name="T28" fmla="*/ 223 w 749"/>
                <a:gd name="T29" fmla="*/ 215 h 896"/>
                <a:gd name="T30" fmla="*/ 175 w 749"/>
                <a:gd name="T31" fmla="*/ 448 h 896"/>
                <a:gd name="T32" fmla="*/ 223 w 749"/>
                <a:gd name="T33" fmla="*/ 681 h 896"/>
                <a:gd name="T34" fmla="*/ 375 w 749"/>
                <a:gd name="T35" fmla="*/ 75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9" h="896">
                  <a:moveTo>
                    <a:pt x="375" y="896"/>
                  </a:moveTo>
                  <a:cubicBezTo>
                    <a:pt x="254" y="896"/>
                    <a:pt x="161" y="858"/>
                    <a:pt x="97" y="784"/>
                  </a:cubicBezTo>
                  <a:cubicBezTo>
                    <a:pt x="33" y="709"/>
                    <a:pt x="0" y="597"/>
                    <a:pt x="0" y="448"/>
                  </a:cubicBezTo>
                  <a:cubicBezTo>
                    <a:pt x="0" y="299"/>
                    <a:pt x="33" y="187"/>
                    <a:pt x="97" y="112"/>
                  </a:cubicBezTo>
                  <a:cubicBezTo>
                    <a:pt x="161" y="38"/>
                    <a:pt x="254" y="0"/>
                    <a:pt x="375" y="0"/>
                  </a:cubicBezTo>
                  <a:cubicBezTo>
                    <a:pt x="495" y="0"/>
                    <a:pt x="588" y="38"/>
                    <a:pt x="652" y="112"/>
                  </a:cubicBezTo>
                  <a:cubicBezTo>
                    <a:pt x="717" y="187"/>
                    <a:pt x="749" y="299"/>
                    <a:pt x="749" y="448"/>
                  </a:cubicBezTo>
                  <a:cubicBezTo>
                    <a:pt x="749" y="597"/>
                    <a:pt x="717" y="709"/>
                    <a:pt x="652" y="784"/>
                  </a:cubicBezTo>
                  <a:cubicBezTo>
                    <a:pt x="588" y="858"/>
                    <a:pt x="495" y="896"/>
                    <a:pt x="375" y="896"/>
                  </a:cubicBezTo>
                  <a:close/>
                  <a:moveTo>
                    <a:pt x="375" y="753"/>
                  </a:moveTo>
                  <a:cubicBezTo>
                    <a:pt x="434" y="758"/>
                    <a:pt x="492" y="730"/>
                    <a:pt x="526" y="681"/>
                  </a:cubicBezTo>
                  <a:cubicBezTo>
                    <a:pt x="558" y="633"/>
                    <a:pt x="574" y="555"/>
                    <a:pt x="574" y="448"/>
                  </a:cubicBezTo>
                  <a:cubicBezTo>
                    <a:pt x="574" y="341"/>
                    <a:pt x="558" y="263"/>
                    <a:pt x="526" y="215"/>
                  </a:cubicBezTo>
                  <a:cubicBezTo>
                    <a:pt x="458" y="131"/>
                    <a:pt x="334" y="119"/>
                    <a:pt x="250" y="187"/>
                  </a:cubicBezTo>
                  <a:cubicBezTo>
                    <a:pt x="240" y="196"/>
                    <a:pt x="231" y="205"/>
                    <a:pt x="223" y="215"/>
                  </a:cubicBezTo>
                  <a:cubicBezTo>
                    <a:pt x="191" y="263"/>
                    <a:pt x="175" y="341"/>
                    <a:pt x="175" y="448"/>
                  </a:cubicBezTo>
                  <a:cubicBezTo>
                    <a:pt x="175" y="555"/>
                    <a:pt x="191" y="633"/>
                    <a:pt x="223" y="681"/>
                  </a:cubicBezTo>
                  <a:cubicBezTo>
                    <a:pt x="257" y="730"/>
                    <a:pt x="315" y="758"/>
                    <a:pt x="375" y="7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6DC17F7-F40B-4089-93A0-0C3ED7633C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59" y="2227"/>
              <a:ext cx="335" cy="418"/>
            </a:xfrm>
            <a:custGeom>
              <a:avLst/>
              <a:gdLst>
                <a:gd name="T0" fmla="*/ 0 w 688"/>
                <a:gd name="T1" fmla="*/ 858 h 858"/>
                <a:gd name="T2" fmla="*/ 0 w 688"/>
                <a:gd name="T3" fmla="*/ 0 h 858"/>
                <a:gd name="T4" fmla="*/ 305 w 688"/>
                <a:gd name="T5" fmla="*/ 0 h 858"/>
                <a:gd name="T6" fmla="*/ 548 w 688"/>
                <a:gd name="T7" fmla="*/ 67 h 858"/>
                <a:gd name="T8" fmla="*/ 629 w 688"/>
                <a:gd name="T9" fmla="*/ 261 h 858"/>
                <a:gd name="T10" fmla="*/ 588 w 688"/>
                <a:gd name="T11" fmla="*/ 414 h 858"/>
                <a:gd name="T12" fmla="*/ 456 w 688"/>
                <a:gd name="T13" fmla="*/ 504 h 858"/>
                <a:gd name="T14" fmla="*/ 557 w 688"/>
                <a:gd name="T15" fmla="*/ 627 h 858"/>
                <a:gd name="T16" fmla="*/ 629 w 688"/>
                <a:gd name="T17" fmla="*/ 736 h 858"/>
                <a:gd name="T18" fmla="*/ 688 w 688"/>
                <a:gd name="T19" fmla="*/ 858 h 858"/>
                <a:gd name="T20" fmla="*/ 499 w 688"/>
                <a:gd name="T21" fmla="*/ 858 h 858"/>
                <a:gd name="T22" fmla="*/ 443 w 688"/>
                <a:gd name="T23" fmla="*/ 742 h 858"/>
                <a:gd name="T24" fmla="*/ 375 w 688"/>
                <a:gd name="T25" fmla="*/ 636 h 858"/>
                <a:gd name="T26" fmla="*/ 280 w 688"/>
                <a:gd name="T27" fmla="*/ 522 h 858"/>
                <a:gd name="T28" fmla="*/ 169 w 688"/>
                <a:gd name="T29" fmla="*/ 522 h 858"/>
                <a:gd name="T30" fmla="*/ 169 w 688"/>
                <a:gd name="T31" fmla="*/ 858 h 858"/>
                <a:gd name="T32" fmla="*/ 0 w 688"/>
                <a:gd name="T33" fmla="*/ 858 h 858"/>
                <a:gd name="T34" fmla="*/ 295 w 688"/>
                <a:gd name="T35" fmla="*/ 135 h 858"/>
                <a:gd name="T36" fmla="*/ 169 w 688"/>
                <a:gd name="T37" fmla="*/ 135 h 858"/>
                <a:gd name="T38" fmla="*/ 169 w 688"/>
                <a:gd name="T39" fmla="*/ 388 h 858"/>
                <a:gd name="T40" fmla="*/ 295 w 688"/>
                <a:gd name="T41" fmla="*/ 388 h 858"/>
                <a:gd name="T42" fmla="*/ 417 w 688"/>
                <a:gd name="T43" fmla="*/ 358 h 858"/>
                <a:gd name="T44" fmla="*/ 458 w 688"/>
                <a:gd name="T45" fmla="*/ 261 h 858"/>
                <a:gd name="T46" fmla="*/ 295 w 688"/>
                <a:gd name="T47" fmla="*/ 135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8" h="858">
                  <a:moveTo>
                    <a:pt x="0" y="8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413" y="0"/>
                    <a:pt x="494" y="23"/>
                    <a:pt x="548" y="67"/>
                  </a:cubicBezTo>
                  <a:cubicBezTo>
                    <a:pt x="604" y="115"/>
                    <a:pt x="634" y="187"/>
                    <a:pt x="629" y="261"/>
                  </a:cubicBezTo>
                  <a:cubicBezTo>
                    <a:pt x="631" y="315"/>
                    <a:pt x="617" y="369"/>
                    <a:pt x="588" y="414"/>
                  </a:cubicBezTo>
                  <a:cubicBezTo>
                    <a:pt x="556" y="459"/>
                    <a:pt x="509" y="491"/>
                    <a:pt x="456" y="504"/>
                  </a:cubicBezTo>
                  <a:cubicBezTo>
                    <a:pt x="496" y="549"/>
                    <a:pt x="530" y="590"/>
                    <a:pt x="557" y="627"/>
                  </a:cubicBezTo>
                  <a:cubicBezTo>
                    <a:pt x="584" y="662"/>
                    <a:pt x="608" y="698"/>
                    <a:pt x="629" y="736"/>
                  </a:cubicBezTo>
                  <a:cubicBezTo>
                    <a:pt x="651" y="776"/>
                    <a:pt x="671" y="816"/>
                    <a:pt x="688" y="858"/>
                  </a:cubicBezTo>
                  <a:cubicBezTo>
                    <a:pt x="499" y="858"/>
                    <a:pt x="499" y="858"/>
                    <a:pt x="499" y="858"/>
                  </a:cubicBezTo>
                  <a:cubicBezTo>
                    <a:pt x="482" y="818"/>
                    <a:pt x="464" y="779"/>
                    <a:pt x="443" y="742"/>
                  </a:cubicBezTo>
                  <a:cubicBezTo>
                    <a:pt x="423" y="705"/>
                    <a:pt x="400" y="670"/>
                    <a:pt x="375" y="636"/>
                  </a:cubicBezTo>
                  <a:cubicBezTo>
                    <a:pt x="349" y="601"/>
                    <a:pt x="317" y="563"/>
                    <a:pt x="280" y="522"/>
                  </a:cubicBezTo>
                  <a:cubicBezTo>
                    <a:pt x="169" y="522"/>
                    <a:pt x="169" y="522"/>
                    <a:pt x="169" y="522"/>
                  </a:cubicBezTo>
                  <a:cubicBezTo>
                    <a:pt x="169" y="858"/>
                    <a:pt x="169" y="858"/>
                    <a:pt x="169" y="858"/>
                  </a:cubicBezTo>
                  <a:lnTo>
                    <a:pt x="0" y="858"/>
                  </a:lnTo>
                  <a:close/>
                  <a:moveTo>
                    <a:pt x="295" y="135"/>
                  </a:moveTo>
                  <a:cubicBezTo>
                    <a:pt x="169" y="135"/>
                    <a:pt x="169" y="135"/>
                    <a:pt x="169" y="135"/>
                  </a:cubicBezTo>
                  <a:cubicBezTo>
                    <a:pt x="169" y="388"/>
                    <a:pt x="169" y="388"/>
                    <a:pt x="169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338" y="391"/>
                    <a:pt x="380" y="380"/>
                    <a:pt x="417" y="358"/>
                  </a:cubicBezTo>
                  <a:cubicBezTo>
                    <a:pt x="445" y="334"/>
                    <a:pt x="461" y="298"/>
                    <a:pt x="458" y="261"/>
                  </a:cubicBezTo>
                  <a:cubicBezTo>
                    <a:pt x="458" y="177"/>
                    <a:pt x="404" y="135"/>
                    <a:pt x="295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29504B7-118E-4CCB-9416-14871B967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0" y="2227"/>
              <a:ext cx="262" cy="418"/>
            </a:xfrm>
            <a:custGeom>
              <a:avLst/>
              <a:gdLst>
                <a:gd name="T0" fmla="*/ 0 w 262"/>
                <a:gd name="T1" fmla="*/ 418 h 418"/>
                <a:gd name="T2" fmla="*/ 0 w 262"/>
                <a:gd name="T3" fmla="*/ 0 h 418"/>
                <a:gd name="T4" fmla="*/ 83 w 262"/>
                <a:gd name="T5" fmla="*/ 0 h 418"/>
                <a:gd name="T6" fmla="*/ 83 w 262"/>
                <a:gd name="T7" fmla="*/ 347 h 418"/>
                <a:gd name="T8" fmla="*/ 262 w 262"/>
                <a:gd name="T9" fmla="*/ 347 h 418"/>
                <a:gd name="T10" fmla="*/ 262 w 262"/>
                <a:gd name="T11" fmla="*/ 418 h 418"/>
                <a:gd name="T12" fmla="*/ 0 w 262"/>
                <a:gd name="T1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418">
                  <a:moveTo>
                    <a:pt x="0" y="418"/>
                  </a:moveTo>
                  <a:lnTo>
                    <a:pt x="0" y="0"/>
                  </a:lnTo>
                  <a:lnTo>
                    <a:pt x="83" y="0"/>
                  </a:lnTo>
                  <a:lnTo>
                    <a:pt x="83" y="347"/>
                  </a:lnTo>
                  <a:lnTo>
                    <a:pt x="262" y="347"/>
                  </a:lnTo>
                  <a:lnTo>
                    <a:pt x="262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C637DAE-A6E1-4B99-A9AF-BDB3BDA006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04" y="2227"/>
              <a:ext cx="83" cy="4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3A86385-75E1-45C7-9668-367694471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1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C847F10-4F3C-49AD-9A61-37DF235AB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6" y="2227"/>
              <a:ext cx="274" cy="418"/>
            </a:xfrm>
            <a:custGeom>
              <a:avLst/>
              <a:gdLst>
                <a:gd name="T0" fmla="*/ 0 w 274"/>
                <a:gd name="T1" fmla="*/ 418 h 418"/>
                <a:gd name="T2" fmla="*/ 0 w 274"/>
                <a:gd name="T3" fmla="*/ 0 h 418"/>
                <a:gd name="T4" fmla="*/ 273 w 274"/>
                <a:gd name="T5" fmla="*/ 0 h 418"/>
                <a:gd name="T6" fmla="*/ 273 w 274"/>
                <a:gd name="T7" fmla="*/ 69 h 418"/>
                <a:gd name="T8" fmla="*/ 84 w 274"/>
                <a:gd name="T9" fmla="*/ 69 h 418"/>
                <a:gd name="T10" fmla="*/ 84 w 274"/>
                <a:gd name="T11" fmla="*/ 171 h 418"/>
                <a:gd name="T12" fmla="*/ 265 w 274"/>
                <a:gd name="T13" fmla="*/ 171 h 418"/>
                <a:gd name="T14" fmla="*/ 265 w 274"/>
                <a:gd name="T15" fmla="*/ 240 h 418"/>
                <a:gd name="T16" fmla="*/ 84 w 274"/>
                <a:gd name="T17" fmla="*/ 240 h 418"/>
                <a:gd name="T18" fmla="*/ 84 w 274"/>
                <a:gd name="T19" fmla="*/ 349 h 418"/>
                <a:gd name="T20" fmla="*/ 274 w 274"/>
                <a:gd name="T21" fmla="*/ 349 h 418"/>
                <a:gd name="T22" fmla="*/ 274 w 274"/>
                <a:gd name="T23" fmla="*/ 418 h 418"/>
                <a:gd name="T24" fmla="*/ 0 w 274"/>
                <a:gd name="T25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8">
                  <a:moveTo>
                    <a:pt x="0" y="418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9"/>
                  </a:lnTo>
                  <a:lnTo>
                    <a:pt x="84" y="69"/>
                  </a:lnTo>
                  <a:lnTo>
                    <a:pt x="84" y="171"/>
                  </a:lnTo>
                  <a:lnTo>
                    <a:pt x="265" y="171"/>
                  </a:lnTo>
                  <a:lnTo>
                    <a:pt x="265" y="240"/>
                  </a:lnTo>
                  <a:lnTo>
                    <a:pt x="84" y="240"/>
                  </a:lnTo>
                  <a:lnTo>
                    <a:pt x="84" y="349"/>
                  </a:lnTo>
                  <a:lnTo>
                    <a:pt x="274" y="349"/>
                  </a:lnTo>
                  <a:lnTo>
                    <a:pt x="274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5450206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">
            <a:extLst>
              <a:ext uri="{FF2B5EF4-FFF2-40B4-BE49-F238E27FC236}">
                <a16:creationId xmlns:a16="http://schemas.microsoft.com/office/drawing/2014/main" id="{C069EBC5-7CE0-4E4B-87F9-460A1F23FD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398"/>
            <a:ext cx="3191077" cy="1392591"/>
            <a:chOff x="-1" y="484"/>
            <a:chExt cx="7681" cy="335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E53C7E34-A998-4D78-8DB6-72F8D52DB1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1" y="484"/>
              <a:ext cx="3354" cy="3352"/>
            </a:xfrm>
            <a:custGeom>
              <a:avLst/>
              <a:gdLst>
                <a:gd name="T0" fmla="*/ 675 w 2704"/>
                <a:gd name="T1" fmla="*/ 675 h 2701"/>
                <a:gd name="T2" fmla="*/ 1352 w 2704"/>
                <a:gd name="T3" fmla="*/ 0 h 2701"/>
                <a:gd name="T4" fmla="*/ 2026 w 2704"/>
                <a:gd name="T5" fmla="*/ 675 h 2701"/>
                <a:gd name="T6" fmla="*/ 675 w 2704"/>
                <a:gd name="T7" fmla="*/ 675 h 2701"/>
                <a:gd name="T8" fmla="*/ 675 w 2704"/>
                <a:gd name="T9" fmla="*/ 2026 h 2701"/>
                <a:gd name="T10" fmla="*/ 1351 w 2704"/>
                <a:gd name="T11" fmla="*/ 1350 h 2701"/>
                <a:gd name="T12" fmla="*/ 675 w 2704"/>
                <a:gd name="T13" fmla="*/ 675 h 2701"/>
                <a:gd name="T14" fmla="*/ 675 w 2704"/>
                <a:gd name="T15" fmla="*/ 675 h 2701"/>
                <a:gd name="T16" fmla="*/ 1 w 2704"/>
                <a:gd name="T17" fmla="*/ 1351 h 2701"/>
                <a:gd name="T18" fmla="*/ 675 w 2704"/>
                <a:gd name="T19" fmla="*/ 2026 h 2701"/>
                <a:gd name="T20" fmla="*/ 675 w 2704"/>
                <a:gd name="T21" fmla="*/ 2026 h 2701"/>
                <a:gd name="T22" fmla="*/ 1352 w 2704"/>
                <a:gd name="T23" fmla="*/ 2701 h 2701"/>
                <a:gd name="T24" fmla="*/ 2026 w 2704"/>
                <a:gd name="T25" fmla="*/ 2026 h 2701"/>
                <a:gd name="T26" fmla="*/ 675 w 2704"/>
                <a:gd name="T27" fmla="*/ 2026 h 2701"/>
                <a:gd name="T28" fmla="*/ 1351 w 2704"/>
                <a:gd name="T29" fmla="*/ 1350 h 2701"/>
                <a:gd name="T30" fmla="*/ 2026 w 2704"/>
                <a:gd name="T31" fmla="*/ 2026 h 2701"/>
                <a:gd name="T32" fmla="*/ 2026 w 2704"/>
                <a:gd name="T33" fmla="*/ 2026 h 2701"/>
                <a:gd name="T34" fmla="*/ 2703 w 2704"/>
                <a:gd name="T35" fmla="*/ 1351 h 2701"/>
                <a:gd name="T36" fmla="*/ 2029 w 2704"/>
                <a:gd name="T37" fmla="*/ 675 h 2701"/>
                <a:gd name="T38" fmla="*/ 2026 w 2704"/>
                <a:gd name="T39" fmla="*/ 675 h 2701"/>
                <a:gd name="T40" fmla="*/ 1351 w 2704"/>
                <a:gd name="T41" fmla="*/ 1350 h 2701"/>
                <a:gd name="T42" fmla="*/ 1351 w 2704"/>
                <a:gd name="T43" fmla="*/ 1350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04" h="2701">
                  <a:moveTo>
                    <a:pt x="675" y="675"/>
                  </a:moveTo>
                  <a:cubicBezTo>
                    <a:pt x="676" y="302"/>
                    <a:pt x="979" y="0"/>
                    <a:pt x="1352" y="0"/>
                  </a:cubicBezTo>
                  <a:cubicBezTo>
                    <a:pt x="1724" y="1"/>
                    <a:pt x="2026" y="302"/>
                    <a:pt x="2026" y="675"/>
                  </a:cubicBezTo>
                  <a:lnTo>
                    <a:pt x="675" y="675"/>
                  </a:lnTo>
                  <a:close/>
                  <a:moveTo>
                    <a:pt x="675" y="2026"/>
                  </a:moveTo>
                  <a:cubicBezTo>
                    <a:pt x="675" y="1653"/>
                    <a:pt x="978" y="1350"/>
                    <a:pt x="1351" y="1350"/>
                  </a:cubicBezTo>
                  <a:cubicBezTo>
                    <a:pt x="978" y="1350"/>
                    <a:pt x="675" y="1048"/>
                    <a:pt x="675" y="675"/>
                  </a:cubicBezTo>
                  <a:cubicBezTo>
                    <a:pt x="675" y="675"/>
                    <a:pt x="675" y="675"/>
                    <a:pt x="675" y="675"/>
                  </a:cubicBezTo>
                  <a:cubicBezTo>
                    <a:pt x="302" y="675"/>
                    <a:pt x="0" y="978"/>
                    <a:pt x="1" y="1351"/>
                  </a:cubicBezTo>
                  <a:cubicBezTo>
                    <a:pt x="1" y="1724"/>
                    <a:pt x="303" y="2025"/>
                    <a:pt x="675" y="2026"/>
                  </a:cubicBezTo>
                  <a:close/>
                  <a:moveTo>
                    <a:pt x="675" y="2026"/>
                  </a:moveTo>
                  <a:cubicBezTo>
                    <a:pt x="676" y="2399"/>
                    <a:pt x="979" y="2701"/>
                    <a:pt x="1352" y="2701"/>
                  </a:cubicBezTo>
                  <a:cubicBezTo>
                    <a:pt x="1724" y="2700"/>
                    <a:pt x="2026" y="2398"/>
                    <a:pt x="2026" y="2026"/>
                  </a:cubicBezTo>
                  <a:lnTo>
                    <a:pt x="675" y="2026"/>
                  </a:lnTo>
                  <a:close/>
                  <a:moveTo>
                    <a:pt x="1351" y="1350"/>
                  </a:moveTo>
                  <a:cubicBezTo>
                    <a:pt x="1724" y="1350"/>
                    <a:pt x="2026" y="1653"/>
                    <a:pt x="2026" y="2026"/>
                  </a:cubicBezTo>
                  <a:cubicBezTo>
                    <a:pt x="2026" y="2026"/>
                    <a:pt x="2026" y="2026"/>
                    <a:pt x="2026" y="2026"/>
                  </a:cubicBezTo>
                  <a:cubicBezTo>
                    <a:pt x="2400" y="2027"/>
                    <a:pt x="2703" y="1725"/>
                    <a:pt x="2703" y="1351"/>
                  </a:cubicBezTo>
                  <a:cubicBezTo>
                    <a:pt x="2704" y="978"/>
                    <a:pt x="2402" y="675"/>
                    <a:pt x="2029" y="675"/>
                  </a:cubicBezTo>
                  <a:cubicBezTo>
                    <a:pt x="2028" y="675"/>
                    <a:pt x="2027" y="675"/>
                    <a:pt x="2026" y="675"/>
                  </a:cubicBezTo>
                  <a:cubicBezTo>
                    <a:pt x="2027" y="1048"/>
                    <a:pt x="1724" y="1350"/>
                    <a:pt x="1351" y="1350"/>
                  </a:cubicBezTo>
                  <a:cubicBezTo>
                    <a:pt x="1351" y="1350"/>
                    <a:pt x="1351" y="1350"/>
                    <a:pt x="1351" y="1350"/>
                  </a:cubicBezTo>
                  <a:close/>
                </a:path>
              </a:pathLst>
            </a:custGeom>
            <a:solidFill>
              <a:srgbClr val="008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CDF109D0-80BE-4AB7-A0CC-8C853284F4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82" y="1513"/>
              <a:ext cx="112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E52EAD7D-292A-452B-888B-462381441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4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7 w 442"/>
                <a:gd name="T15" fmla="*/ 557 h 557"/>
                <a:gd name="T16" fmla="*/ 109 w 442"/>
                <a:gd name="T17" fmla="*/ 183 h 557"/>
                <a:gd name="T18" fmla="*/ 109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7" y="557"/>
                  </a:lnTo>
                  <a:lnTo>
                    <a:pt x="109" y="183"/>
                  </a:lnTo>
                  <a:lnTo>
                    <a:pt x="109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A89D943C-23E0-4D59-BFAA-BAC94EE77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9" y="1513"/>
              <a:ext cx="479" cy="557"/>
            </a:xfrm>
            <a:custGeom>
              <a:avLst/>
              <a:gdLst>
                <a:gd name="T0" fmla="*/ 148 w 386"/>
                <a:gd name="T1" fmla="*/ 449 h 449"/>
                <a:gd name="T2" fmla="*/ 56 w 386"/>
                <a:gd name="T3" fmla="*/ 222 h 449"/>
                <a:gd name="T4" fmla="*/ 0 w 386"/>
                <a:gd name="T5" fmla="*/ 0 h 449"/>
                <a:gd name="T6" fmla="*/ 96 w 386"/>
                <a:gd name="T7" fmla="*/ 0 h 449"/>
                <a:gd name="T8" fmla="*/ 136 w 386"/>
                <a:gd name="T9" fmla="*/ 180 h 449"/>
                <a:gd name="T10" fmla="*/ 196 w 386"/>
                <a:gd name="T11" fmla="*/ 355 h 449"/>
                <a:gd name="T12" fmla="*/ 255 w 386"/>
                <a:gd name="T13" fmla="*/ 180 h 449"/>
                <a:gd name="T14" fmla="*/ 295 w 386"/>
                <a:gd name="T15" fmla="*/ 0 h 449"/>
                <a:gd name="T16" fmla="*/ 386 w 386"/>
                <a:gd name="T17" fmla="*/ 0 h 449"/>
                <a:gd name="T18" fmla="*/ 328 w 386"/>
                <a:gd name="T19" fmla="*/ 227 h 449"/>
                <a:gd name="T20" fmla="*/ 238 w 386"/>
                <a:gd name="T21" fmla="*/ 449 h 449"/>
                <a:gd name="T22" fmla="*/ 148 w 386"/>
                <a:gd name="T23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449">
                  <a:moveTo>
                    <a:pt x="148" y="449"/>
                  </a:moveTo>
                  <a:cubicBezTo>
                    <a:pt x="113" y="376"/>
                    <a:pt x="82" y="300"/>
                    <a:pt x="56" y="222"/>
                  </a:cubicBezTo>
                  <a:cubicBezTo>
                    <a:pt x="32" y="150"/>
                    <a:pt x="13" y="76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6" y="61"/>
                    <a:pt x="120" y="121"/>
                    <a:pt x="136" y="180"/>
                  </a:cubicBezTo>
                  <a:cubicBezTo>
                    <a:pt x="153" y="237"/>
                    <a:pt x="172" y="296"/>
                    <a:pt x="196" y="355"/>
                  </a:cubicBezTo>
                  <a:cubicBezTo>
                    <a:pt x="219" y="295"/>
                    <a:pt x="239" y="237"/>
                    <a:pt x="255" y="180"/>
                  </a:cubicBezTo>
                  <a:cubicBezTo>
                    <a:pt x="272" y="121"/>
                    <a:pt x="285" y="61"/>
                    <a:pt x="295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72" y="77"/>
                    <a:pt x="352" y="153"/>
                    <a:pt x="328" y="227"/>
                  </a:cubicBezTo>
                  <a:cubicBezTo>
                    <a:pt x="303" y="303"/>
                    <a:pt x="273" y="377"/>
                    <a:pt x="238" y="449"/>
                  </a:cubicBezTo>
                  <a:lnTo>
                    <a:pt x="148" y="449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877633E-8F92-4FE2-84CD-41A68D8C7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4" y="1513"/>
              <a:ext cx="364" cy="557"/>
            </a:xfrm>
            <a:custGeom>
              <a:avLst/>
              <a:gdLst>
                <a:gd name="T0" fmla="*/ 0 w 364"/>
                <a:gd name="T1" fmla="*/ 557 h 557"/>
                <a:gd name="T2" fmla="*/ 0 w 364"/>
                <a:gd name="T3" fmla="*/ 0 h 557"/>
                <a:gd name="T4" fmla="*/ 364 w 364"/>
                <a:gd name="T5" fmla="*/ 0 h 557"/>
                <a:gd name="T6" fmla="*/ 364 w 364"/>
                <a:gd name="T7" fmla="*/ 93 h 557"/>
                <a:gd name="T8" fmla="*/ 111 w 364"/>
                <a:gd name="T9" fmla="*/ 93 h 557"/>
                <a:gd name="T10" fmla="*/ 111 w 364"/>
                <a:gd name="T11" fmla="*/ 228 h 557"/>
                <a:gd name="T12" fmla="*/ 352 w 364"/>
                <a:gd name="T13" fmla="*/ 228 h 557"/>
                <a:gd name="T14" fmla="*/ 352 w 364"/>
                <a:gd name="T15" fmla="*/ 320 h 557"/>
                <a:gd name="T16" fmla="*/ 111 w 364"/>
                <a:gd name="T17" fmla="*/ 320 h 557"/>
                <a:gd name="T18" fmla="*/ 111 w 364"/>
                <a:gd name="T19" fmla="*/ 465 h 557"/>
                <a:gd name="T20" fmla="*/ 364 w 364"/>
                <a:gd name="T21" fmla="*/ 465 h 557"/>
                <a:gd name="T22" fmla="*/ 364 w 364"/>
                <a:gd name="T23" fmla="*/ 557 h 557"/>
                <a:gd name="T24" fmla="*/ 0 w 364"/>
                <a:gd name="T2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" h="557">
                  <a:moveTo>
                    <a:pt x="0" y="557"/>
                  </a:moveTo>
                  <a:lnTo>
                    <a:pt x="0" y="0"/>
                  </a:lnTo>
                  <a:lnTo>
                    <a:pt x="364" y="0"/>
                  </a:lnTo>
                  <a:lnTo>
                    <a:pt x="364" y="93"/>
                  </a:lnTo>
                  <a:lnTo>
                    <a:pt x="111" y="93"/>
                  </a:lnTo>
                  <a:lnTo>
                    <a:pt x="111" y="228"/>
                  </a:lnTo>
                  <a:lnTo>
                    <a:pt x="352" y="228"/>
                  </a:lnTo>
                  <a:lnTo>
                    <a:pt x="352" y="320"/>
                  </a:lnTo>
                  <a:lnTo>
                    <a:pt x="111" y="320"/>
                  </a:lnTo>
                  <a:lnTo>
                    <a:pt x="111" y="465"/>
                  </a:lnTo>
                  <a:lnTo>
                    <a:pt x="364" y="465"/>
                  </a:lnTo>
                  <a:lnTo>
                    <a:pt x="364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7B5DEDB0-5EDF-4DBC-91F2-7C54E0BDE3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F7B6FB31-5CCD-431B-BD64-F7BC0E8A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" y="1513"/>
              <a:ext cx="432" cy="557"/>
            </a:xfrm>
            <a:custGeom>
              <a:avLst/>
              <a:gdLst>
                <a:gd name="T0" fmla="*/ 432 w 432"/>
                <a:gd name="T1" fmla="*/ 0 h 557"/>
                <a:gd name="T2" fmla="*/ 432 w 432"/>
                <a:gd name="T3" fmla="*/ 94 h 557"/>
                <a:gd name="T4" fmla="*/ 272 w 432"/>
                <a:gd name="T5" fmla="*/ 94 h 557"/>
                <a:gd name="T6" fmla="*/ 272 w 432"/>
                <a:gd name="T7" fmla="*/ 557 h 557"/>
                <a:gd name="T8" fmla="*/ 160 w 432"/>
                <a:gd name="T9" fmla="*/ 557 h 557"/>
                <a:gd name="T10" fmla="*/ 160 w 432"/>
                <a:gd name="T11" fmla="*/ 94 h 557"/>
                <a:gd name="T12" fmla="*/ 0 w 432"/>
                <a:gd name="T13" fmla="*/ 94 h 557"/>
                <a:gd name="T14" fmla="*/ 0 w 432"/>
                <a:gd name="T15" fmla="*/ 0 h 557"/>
                <a:gd name="T16" fmla="*/ 432 w 432"/>
                <a:gd name="T1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557">
                  <a:moveTo>
                    <a:pt x="432" y="0"/>
                  </a:moveTo>
                  <a:lnTo>
                    <a:pt x="432" y="94"/>
                  </a:lnTo>
                  <a:lnTo>
                    <a:pt x="272" y="94"/>
                  </a:lnTo>
                  <a:lnTo>
                    <a:pt x="272" y="557"/>
                  </a:lnTo>
                  <a:lnTo>
                    <a:pt x="160" y="557"/>
                  </a:lnTo>
                  <a:lnTo>
                    <a:pt x="160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1E90565D-6D6E-400F-8345-D9B01D524B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7" y="1513"/>
              <a:ext cx="110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ACDAE8A1-BA5F-4B39-B66F-9719F62C2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A00AC815-EE48-4BCC-9939-C206FCBEB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1" y="1500"/>
              <a:ext cx="459" cy="582"/>
            </a:xfrm>
            <a:custGeom>
              <a:avLst/>
              <a:gdLst>
                <a:gd name="T0" fmla="*/ 194 w 370"/>
                <a:gd name="T1" fmla="*/ 469 h 469"/>
                <a:gd name="T2" fmla="*/ 0 w 370"/>
                <a:gd name="T3" fmla="*/ 238 h 469"/>
                <a:gd name="T4" fmla="*/ 47 w 370"/>
                <a:gd name="T5" fmla="*/ 63 h 469"/>
                <a:gd name="T6" fmla="*/ 198 w 370"/>
                <a:gd name="T7" fmla="*/ 0 h 469"/>
                <a:gd name="T8" fmla="*/ 284 w 370"/>
                <a:gd name="T9" fmla="*/ 14 h 469"/>
                <a:gd name="T10" fmla="*/ 357 w 370"/>
                <a:gd name="T11" fmla="*/ 59 h 469"/>
                <a:gd name="T12" fmla="*/ 317 w 370"/>
                <a:gd name="T13" fmla="*/ 117 h 469"/>
                <a:gd name="T14" fmla="*/ 264 w 370"/>
                <a:gd name="T15" fmla="*/ 85 h 469"/>
                <a:gd name="T16" fmla="*/ 206 w 370"/>
                <a:gd name="T17" fmla="*/ 75 h 469"/>
                <a:gd name="T18" fmla="*/ 117 w 370"/>
                <a:gd name="T19" fmla="*/ 115 h 469"/>
                <a:gd name="T20" fmla="*/ 91 w 370"/>
                <a:gd name="T21" fmla="*/ 238 h 469"/>
                <a:gd name="T22" fmla="*/ 115 w 370"/>
                <a:gd name="T23" fmla="*/ 358 h 469"/>
                <a:gd name="T24" fmla="*/ 193 w 370"/>
                <a:gd name="T25" fmla="*/ 394 h 469"/>
                <a:gd name="T26" fmla="*/ 262 w 370"/>
                <a:gd name="T27" fmla="*/ 368 h 469"/>
                <a:gd name="T28" fmla="*/ 283 w 370"/>
                <a:gd name="T29" fmla="*/ 294 h 469"/>
                <a:gd name="T30" fmla="*/ 283 w 370"/>
                <a:gd name="T31" fmla="*/ 273 h 469"/>
                <a:gd name="T32" fmla="*/ 189 w 370"/>
                <a:gd name="T33" fmla="*/ 273 h 469"/>
                <a:gd name="T34" fmla="*/ 189 w 370"/>
                <a:gd name="T35" fmla="*/ 199 h 469"/>
                <a:gd name="T36" fmla="*/ 370 w 370"/>
                <a:gd name="T37" fmla="*/ 199 h 469"/>
                <a:gd name="T38" fmla="*/ 370 w 370"/>
                <a:gd name="T39" fmla="*/ 286 h 469"/>
                <a:gd name="T40" fmla="*/ 328 w 370"/>
                <a:gd name="T41" fmla="*/ 420 h 469"/>
                <a:gd name="T42" fmla="*/ 194 w 370"/>
                <a:gd name="T4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0" h="469">
                  <a:moveTo>
                    <a:pt x="194" y="469"/>
                  </a:moveTo>
                  <a:cubicBezTo>
                    <a:pt x="64" y="469"/>
                    <a:pt x="0" y="392"/>
                    <a:pt x="0" y="238"/>
                  </a:cubicBezTo>
                  <a:cubicBezTo>
                    <a:pt x="0" y="164"/>
                    <a:pt x="16" y="105"/>
                    <a:pt x="47" y="63"/>
                  </a:cubicBezTo>
                  <a:cubicBezTo>
                    <a:pt x="79" y="21"/>
                    <a:pt x="130" y="0"/>
                    <a:pt x="198" y="0"/>
                  </a:cubicBezTo>
                  <a:cubicBezTo>
                    <a:pt x="228" y="0"/>
                    <a:pt x="257" y="5"/>
                    <a:pt x="284" y="14"/>
                  </a:cubicBezTo>
                  <a:cubicBezTo>
                    <a:pt x="311" y="24"/>
                    <a:pt x="336" y="39"/>
                    <a:pt x="357" y="59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02" y="103"/>
                    <a:pt x="284" y="92"/>
                    <a:pt x="264" y="85"/>
                  </a:cubicBezTo>
                  <a:cubicBezTo>
                    <a:pt x="245" y="78"/>
                    <a:pt x="226" y="75"/>
                    <a:pt x="206" y="75"/>
                  </a:cubicBezTo>
                  <a:cubicBezTo>
                    <a:pt x="164" y="75"/>
                    <a:pt x="134" y="88"/>
                    <a:pt x="117" y="115"/>
                  </a:cubicBezTo>
                  <a:cubicBezTo>
                    <a:pt x="100" y="142"/>
                    <a:pt x="91" y="183"/>
                    <a:pt x="91" y="238"/>
                  </a:cubicBezTo>
                  <a:cubicBezTo>
                    <a:pt x="91" y="294"/>
                    <a:pt x="99" y="334"/>
                    <a:pt x="115" y="358"/>
                  </a:cubicBezTo>
                  <a:cubicBezTo>
                    <a:pt x="133" y="383"/>
                    <a:pt x="163" y="397"/>
                    <a:pt x="193" y="394"/>
                  </a:cubicBezTo>
                  <a:cubicBezTo>
                    <a:pt x="219" y="397"/>
                    <a:pt x="244" y="387"/>
                    <a:pt x="262" y="368"/>
                  </a:cubicBezTo>
                  <a:cubicBezTo>
                    <a:pt x="277" y="347"/>
                    <a:pt x="284" y="320"/>
                    <a:pt x="283" y="294"/>
                  </a:cubicBezTo>
                  <a:cubicBezTo>
                    <a:pt x="283" y="273"/>
                    <a:pt x="283" y="273"/>
                    <a:pt x="283" y="273"/>
                  </a:cubicBezTo>
                  <a:cubicBezTo>
                    <a:pt x="189" y="273"/>
                    <a:pt x="189" y="273"/>
                    <a:pt x="189" y="273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370" y="199"/>
                    <a:pt x="370" y="199"/>
                    <a:pt x="370" y="199"/>
                  </a:cubicBezTo>
                  <a:cubicBezTo>
                    <a:pt x="370" y="286"/>
                    <a:pt x="370" y="286"/>
                    <a:pt x="370" y="286"/>
                  </a:cubicBezTo>
                  <a:cubicBezTo>
                    <a:pt x="370" y="343"/>
                    <a:pt x="356" y="388"/>
                    <a:pt x="328" y="420"/>
                  </a:cubicBezTo>
                  <a:cubicBezTo>
                    <a:pt x="300" y="453"/>
                    <a:pt x="255" y="469"/>
                    <a:pt x="194" y="469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2CD952B0-298D-4900-82DE-BE5408FBC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2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856F6023-E8BF-4A7B-90B9-00134EA559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" y="2238"/>
              <a:ext cx="486" cy="580"/>
            </a:xfrm>
            <a:custGeom>
              <a:avLst/>
              <a:gdLst>
                <a:gd name="T0" fmla="*/ 196 w 392"/>
                <a:gd name="T1" fmla="*/ 468 h 468"/>
                <a:gd name="T2" fmla="*/ 51 w 392"/>
                <a:gd name="T3" fmla="*/ 410 h 468"/>
                <a:gd name="T4" fmla="*/ 0 w 392"/>
                <a:gd name="T5" fmla="*/ 234 h 468"/>
                <a:gd name="T6" fmla="*/ 51 w 392"/>
                <a:gd name="T7" fmla="*/ 58 h 468"/>
                <a:gd name="T8" fmla="*/ 196 w 392"/>
                <a:gd name="T9" fmla="*/ 0 h 468"/>
                <a:gd name="T10" fmla="*/ 341 w 392"/>
                <a:gd name="T11" fmla="*/ 58 h 468"/>
                <a:gd name="T12" fmla="*/ 392 w 392"/>
                <a:gd name="T13" fmla="*/ 234 h 468"/>
                <a:gd name="T14" fmla="*/ 341 w 392"/>
                <a:gd name="T15" fmla="*/ 410 h 468"/>
                <a:gd name="T16" fmla="*/ 196 w 392"/>
                <a:gd name="T17" fmla="*/ 468 h 468"/>
                <a:gd name="T18" fmla="*/ 196 w 392"/>
                <a:gd name="T19" fmla="*/ 394 h 468"/>
                <a:gd name="T20" fmla="*/ 275 w 392"/>
                <a:gd name="T21" fmla="*/ 356 h 468"/>
                <a:gd name="T22" fmla="*/ 300 w 392"/>
                <a:gd name="T23" fmla="*/ 234 h 468"/>
                <a:gd name="T24" fmla="*/ 275 w 392"/>
                <a:gd name="T25" fmla="*/ 112 h 468"/>
                <a:gd name="T26" fmla="*/ 131 w 392"/>
                <a:gd name="T27" fmla="*/ 98 h 468"/>
                <a:gd name="T28" fmla="*/ 116 w 392"/>
                <a:gd name="T29" fmla="*/ 112 h 468"/>
                <a:gd name="T30" fmla="*/ 92 w 392"/>
                <a:gd name="T31" fmla="*/ 234 h 468"/>
                <a:gd name="T32" fmla="*/ 116 w 392"/>
                <a:gd name="T33" fmla="*/ 356 h 468"/>
                <a:gd name="T34" fmla="*/ 196 w 392"/>
                <a:gd name="T35" fmla="*/ 3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" h="468">
                  <a:moveTo>
                    <a:pt x="196" y="468"/>
                  </a:moveTo>
                  <a:cubicBezTo>
                    <a:pt x="133" y="468"/>
                    <a:pt x="84" y="449"/>
                    <a:pt x="51" y="410"/>
                  </a:cubicBezTo>
                  <a:cubicBezTo>
                    <a:pt x="17" y="370"/>
                    <a:pt x="0" y="312"/>
                    <a:pt x="0" y="234"/>
                  </a:cubicBezTo>
                  <a:cubicBezTo>
                    <a:pt x="0" y="156"/>
                    <a:pt x="17" y="98"/>
                    <a:pt x="51" y="58"/>
                  </a:cubicBezTo>
                  <a:cubicBezTo>
                    <a:pt x="84" y="19"/>
                    <a:pt x="133" y="0"/>
                    <a:pt x="196" y="0"/>
                  </a:cubicBezTo>
                  <a:cubicBezTo>
                    <a:pt x="259" y="0"/>
                    <a:pt x="308" y="19"/>
                    <a:pt x="341" y="58"/>
                  </a:cubicBezTo>
                  <a:cubicBezTo>
                    <a:pt x="375" y="98"/>
                    <a:pt x="392" y="156"/>
                    <a:pt x="392" y="234"/>
                  </a:cubicBezTo>
                  <a:cubicBezTo>
                    <a:pt x="392" y="312"/>
                    <a:pt x="375" y="370"/>
                    <a:pt x="341" y="410"/>
                  </a:cubicBezTo>
                  <a:cubicBezTo>
                    <a:pt x="308" y="449"/>
                    <a:pt x="259" y="468"/>
                    <a:pt x="196" y="468"/>
                  </a:cubicBezTo>
                  <a:close/>
                  <a:moveTo>
                    <a:pt x="196" y="394"/>
                  </a:moveTo>
                  <a:cubicBezTo>
                    <a:pt x="227" y="396"/>
                    <a:pt x="258" y="382"/>
                    <a:pt x="275" y="356"/>
                  </a:cubicBezTo>
                  <a:cubicBezTo>
                    <a:pt x="292" y="331"/>
                    <a:pt x="300" y="290"/>
                    <a:pt x="300" y="234"/>
                  </a:cubicBezTo>
                  <a:cubicBezTo>
                    <a:pt x="300" y="178"/>
                    <a:pt x="292" y="137"/>
                    <a:pt x="275" y="112"/>
                  </a:cubicBezTo>
                  <a:cubicBezTo>
                    <a:pt x="240" y="68"/>
                    <a:pt x="175" y="62"/>
                    <a:pt x="131" y="98"/>
                  </a:cubicBezTo>
                  <a:cubicBezTo>
                    <a:pt x="126" y="102"/>
                    <a:pt x="121" y="107"/>
                    <a:pt x="116" y="112"/>
                  </a:cubicBezTo>
                  <a:cubicBezTo>
                    <a:pt x="100" y="137"/>
                    <a:pt x="91" y="178"/>
                    <a:pt x="92" y="234"/>
                  </a:cubicBezTo>
                  <a:cubicBezTo>
                    <a:pt x="92" y="290"/>
                    <a:pt x="100" y="331"/>
                    <a:pt x="116" y="356"/>
                  </a:cubicBezTo>
                  <a:cubicBezTo>
                    <a:pt x="134" y="382"/>
                    <a:pt x="165" y="396"/>
                    <a:pt x="196" y="394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8811166-BF71-4D66-BB6B-A525D35AA0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45" y="2250"/>
              <a:ext cx="448" cy="556"/>
            </a:xfrm>
            <a:custGeom>
              <a:avLst/>
              <a:gdLst>
                <a:gd name="T0" fmla="*/ 0 w 361"/>
                <a:gd name="T1" fmla="*/ 448 h 448"/>
                <a:gd name="T2" fmla="*/ 0 w 361"/>
                <a:gd name="T3" fmla="*/ 0 h 448"/>
                <a:gd name="T4" fmla="*/ 160 w 361"/>
                <a:gd name="T5" fmla="*/ 0 h 448"/>
                <a:gd name="T6" fmla="*/ 287 w 361"/>
                <a:gd name="T7" fmla="*/ 34 h 448"/>
                <a:gd name="T8" fmla="*/ 330 w 361"/>
                <a:gd name="T9" fmla="*/ 136 h 448"/>
                <a:gd name="T10" fmla="*/ 308 w 361"/>
                <a:gd name="T11" fmla="*/ 216 h 448"/>
                <a:gd name="T12" fmla="*/ 239 w 361"/>
                <a:gd name="T13" fmla="*/ 263 h 448"/>
                <a:gd name="T14" fmla="*/ 292 w 361"/>
                <a:gd name="T15" fmla="*/ 328 h 448"/>
                <a:gd name="T16" fmla="*/ 330 w 361"/>
                <a:gd name="T17" fmla="*/ 385 h 448"/>
                <a:gd name="T18" fmla="*/ 361 w 361"/>
                <a:gd name="T19" fmla="*/ 448 h 448"/>
                <a:gd name="T20" fmla="*/ 261 w 361"/>
                <a:gd name="T21" fmla="*/ 448 h 448"/>
                <a:gd name="T22" fmla="*/ 232 w 361"/>
                <a:gd name="T23" fmla="*/ 388 h 448"/>
                <a:gd name="T24" fmla="*/ 197 w 361"/>
                <a:gd name="T25" fmla="*/ 332 h 448"/>
                <a:gd name="T26" fmla="*/ 147 w 361"/>
                <a:gd name="T27" fmla="*/ 273 h 448"/>
                <a:gd name="T28" fmla="*/ 89 w 361"/>
                <a:gd name="T29" fmla="*/ 273 h 448"/>
                <a:gd name="T30" fmla="*/ 89 w 361"/>
                <a:gd name="T31" fmla="*/ 448 h 448"/>
                <a:gd name="T32" fmla="*/ 0 w 361"/>
                <a:gd name="T33" fmla="*/ 448 h 448"/>
                <a:gd name="T34" fmla="*/ 155 w 361"/>
                <a:gd name="T35" fmla="*/ 70 h 448"/>
                <a:gd name="T36" fmla="*/ 89 w 361"/>
                <a:gd name="T37" fmla="*/ 70 h 448"/>
                <a:gd name="T38" fmla="*/ 89 w 361"/>
                <a:gd name="T39" fmla="*/ 203 h 448"/>
                <a:gd name="T40" fmla="*/ 155 w 361"/>
                <a:gd name="T41" fmla="*/ 203 h 448"/>
                <a:gd name="T42" fmla="*/ 218 w 361"/>
                <a:gd name="T43" fmla="*/ 187 h 448"/>
                <a:gd name="T44" fmla="*/ 240 w 361"/>
                <a:gd name="T45" fmla="*/ 136 h 448"/>
                <a:gd name="T46" fmla="*/ 155 w 361"/>
                <a:gd name="T47" fmla="*/ 7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1" h="448">
                  <a:moveTo>
                    <a:pt x="0" y="4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17" y="0"/>
                    <a:pt x="259" y="11"/>
                    <a:pt x="287" y="34"/>
                  </a:cubicBezTo>
                  <a:cubicBezTo>
                    <a:pt x="317" y="60"/>
                    <a:pt x="332" y="98"/>
                    <a:pt x="330" y="136"/>
                  </a:cubicBezTo>
                  <a:cubicBezTo>
                    <a:pt x="331" y="164"/>
                    <a:pt x="323" y="192"/>
                    <a:pt x="308" y="216"/>
                  </a:cubicBezTo>
                  <a:cubicBezTo>
                    <a:pt x="291" y="240"/>
                    <a:pt x="267" y="256"/>
                    <a:pt x="239" y="263"/>
                  </a:cubicBezTo>
                  <a:cubicBezTo>
                    <a:pt x="260" y="287"/>
                    <a:pt x="278" y="308"/>
                    <a:pt x="292" y="328"/>
                  </a:cubicBezTo>
                  <a:cubicBezTo>
                    <a:pt x="306" y="346"/>
                    <a:pt x="318" y="365"/>
                    <a:pt x="330" y="385"/>
                  </a:cubicBezTo>
                  <a:cubicBezTo>
                    <a:pt x="341" y="405"/>
                    <a:pt x="351" y="427"/>
                    <a:pt x="3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53" y="428"/>
                    <a:pt x="243" y="407"/>
                    <a:pt x="232" y="388"/>
                  </a:cubicBezTo>
                  <a:cubicBezTo>
                    <a:pt x="222" y="368"/>
                    <a:pt x="210" y="350"/>
                    <a:pt x="197" y="332"/>
                  </a:cubicBezTo>
                  <a:cubicBezTo>
                    <a:pt x="183" y="314"/>
                    <a:pt x="166" y="294"/>
                    <a:pt x="147" y="273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89" y="448"/>
                    <a:pt x="89" y="448"/>
                    <a:pt x="89" y="448"/>
                  </a:cubicBezTo>
                  <a:lnTo>
                    <a:pt x="0" y="448"/>
                  </a:lnTo>
                  <a:close/>
                  <a:moveTo>
                    <a:pt x="155" y="70"/>
                  </a:moveTo>
                  <a:cubicBezTo>
                    <a:pt x="89" y="70"/>
                    <a:pt x="89" y="70"/>
                    <a:pt x="89" y="70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55" y="203"/>
                    <a:pt x="155" y="203"/>
                    <a:pt x="155" y="203"/>
                  </a:cubicBezTo>
                  <a:cubicBezTo>
                    <a:pt x="177" y="204"/>
                    <a:pt x="199" y="199"/>
                    <a:pt x="218" y="187"/>
                  </a:cubicBezTo>
                  <a:cubicBezTo>
                    <a:pt x="234" y="174"/>
                    <a:pt x="242" y="156"/>
                    <a:pt x="240" y="136"/>
                  </a:cubicBezTo>
                  <a:cubicBezTo>
                    <a:pt x="240" y="92"/>
                    <a:pt x="212" y="70"/>
                    <a:pt x="155" y="70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39FD383-7F46-4675-A3BB-962EC33DD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3" y="2250"/>
              <a:ext cx="349" cy="556"/>
            </a:xfrm>
            <a:custGeom>
              <a:avLst/>
              <a:gdLst>
                <a:gd name="T0" fmla="*/ 0 w 349"/>
                <a:gd name="T1" fmla="*/ 556 h 556"/>
                <a:gd name="T2" fmla="*/ 0 w 349"/>
                <a:gd name="T3" fmla="*/ 0 h 556"/>
                <a:gd name="T4" fmla="*/ 112 w 349"/>
                <a:gd name="T5" fmla="*/ 0 h 556"/>
                <a:gd name="T6" fmla="*/ 112 w 349"/>
                <a:gd name="T7" fmla="*/ 462 h 556"/>
                <a:gd name="T8" fmla="*/ 349 w 349"/>
                <a:gd name="T9" fmla="*/ 462 h 556"/>
                <a:gd name="T10" fmla="*/ 349 w 349"/>
                <a:gd name="T11" fmla="*/ 556 h 556"/>
                <a:gd name="T12" fmla="*/ 0 w 349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556">
                  <a:moveTo>
                    <a:pt x="0" y="556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112" y="462"/>
                  </a:lnTo>
                  <a:lnTo>
                    <a:pt x="349" y="462"/>
                  </a:lnTo>
                  <a:lnTo>
                    <a:pt x="349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ECF2A48C-4C8E-44DC-9C4B-5C989CBE49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73" y="2250"/>
              <a:ext cx="110" cy="556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AEBE1BA4-A8AD-4088-A988-EFA0D37E3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1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AEDB774-5A73-4F6C-B246-E806FD210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3" y="2250"/>
              <a:ext cx="363" cy="556"/>
            </a:xfrm>
            <a:custGeom>
              <a:avLst/>
              <a:gdLst>
                <a:gd name="T0" fmla="*/ 0 w 363"/>
                <a:gd name="T1" fmla="*/ 556 h 556"/>
                <a:gd name="T2" fmla="*/ 0 w 363"/>
                <a:gd name="T3" fmla="*/ 0 h 556"/>
                <a:gd name="T4" fmla="*/ 363 w 363"/>
                <a:gd name="T5" fmla="*/ 0 h 556"/>
                <a:gd name="T6" fmla="*/ 363 w 363"/>
                <a:gd name="T7" fmla="*/ 92 h 556"/>
                <a:gd name="T8" fmla="*/ 110 w 363"/>
                <a:gd name="T9" fmla="*/ 92 h 556"/>
                <a:gd name="T10" fmla="*/ 110 w 363"/>
                <a:gd name="T11" fmla="*/ 227 h 556"/>
                <a:gd name="T12" fmla="*/ 352 w 363"/>
                <a:gd name="T13" fmla="*/ 227 h 556"/>
                <a:gd name="T14" fmla="*/ 352 w 363"/>
                <a:gd name="T15" fmla="*/ 319 h 556"/>
                <a:gd name="T16" fmla="*/ 110 w 363"/>
                <a:gd name="T17" fmla="*/ 319 h 556"/>
                <a:gd name="T18" fmla="*/ 110 w 363"/>
                <a:gd name="T19" fmla="*/ 464 h 556"/>
                <a:gd name="T20" fmla="*/ 363 w 363"/>
                <a:gd name="T21" fmla="*/ 464 h 556"/>
                <a:gd name="T22" fmla="*/ 363 w 363"/>
                <a:gd name="T23" fmla="*/ 556 h 556"/>
                <a:gd name="T24" fmla="*/ 0 w 363"/>
                <a:gd name="T25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556">
                  <a:moveTo>
                    <a:pt x="0" y="556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92"/>
                  </a:lnTo>
                  <a:lnTo>
                    <a:pt x="110" y="92"/>
                  </a:lnTo>
                  <a:lnTo>
                    <a:pt x="110" y="227"/>
                  </a:lnTo>
                  <a:lnTo>
                    <a:pt x="352" y="227"/>
                  </a:lnTo>
                  <a:lnTo>
                    <a:pt x="352" y="319"/>
                  </a:lnTo>
                  <a:lnTo>
                    <a:pt x="110" y="319"/>
                  </a:lnTo>
                  <a:lnTo>
                    <a:pt x="110" y="464"/>
                  </a:lnTo>
                  <a:lnTo>
                    <a:pt x="363" y="464"/>
                  </a:lnTo>
                  <a:lnTo>
                    <a:pt x="363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99310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CC1E2B-BD2B-41AE-8380-2C7169758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78770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3369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6988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04ED05-5F44-40F1-9B8B-FB18CC783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79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1925636"/>
            <a:ext cx="11436350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E4506A-0C4E-904D-961E-4D4CCCAF7D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55404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722" r:id="rId8"/>
    <p:sldLayoutId id="2147483723" r:id="rId9"/>
    <p:sldLayoutId id="2147483676" r:id="rId10"/>
    <p:sldLayoutId id="2147483721" r:id="rId11"/>
    <p:sldLayoutId id="2147483724" r:id="rId12"/>
    <p:sldLayoutId id="2147483710" r:id="rId13"/>
    <p:sldLayoutId id="2147483709" r:id="rId14"/>
    <p:sldLayoutId id="2147483691" r:id="rId15"/>
    <p:sldLayoutId id="2147483729" r:id="rId16"/>
    <p:sldLayoutId id="2147483725" r:id="rId17"/>
    <p:sldLayoutId id="2147483701" r:id="rId18"/>
    <p:sldLayoutId id="2147483702" r:id="rId19"/>
    <p:sldLayoutId id="2147483726" r:id="rId20"/>
    <p:sldLayoutId id="2147483728" r:id="rId21"/>
    <p:sldLayoutId id="2147483727" r:id="rId22"/>
    <p:sldLayoutId id="2147483730" r:id="rId23"/>
    <p:sldLayoutId id="2147483731" r:id="rId24"/>
    <p:sldLayoutId id="2147483700" r:id="rId25"/>
    <p:sldLayoutId id="2147483705" r:id="rId26"/>
    <p:sldLayoutId id="2147483704" r:id="rId27"/>
    <p:sldLayoutId id="2147483706" r:id="rId28"/>
    <p:sldLayoutId id="2147483707" r:id="rId29"/>
    <p:sldLayoutId id="2147483703" r:id="rId30"/>
    <p:sldLayoutId id="2147483696" r:id="rId31"/>
    <p:sldLayoutId id="2147483695" r:id="rId32"/>
    <p:sldLayoutId id="2147483697" r:id="rId33"/>
    <p:sldLayoutId id="2147483675" r:id="rId34"/>
    <p:sldLayoutId id="2147483692" r:id="rId35"/>
    <p:sldLayoutId id="2147483693" r:id="rId36"/>
    <p:sldLayoutId id="2147483698" r:id="rId37"/>
    <p:sldLayoutId id="2147483699" r:id="rId38"/>
    <p:sldLayoutId id="2147483689" r:id="rId39"/>
    <p:sldLayoutId id="2147483690" r:id="rId40"/>
    <p:sldLayoutId id="2147483711" r:id="rId41"/>
    <p:sldLayoutId id="2147483715" r:id="rId42"/>
    <p:sldLayoutId id="2147483712" r:id="rId43"/>
    <p:sldLayoutId id="2147483713" r:id="rId44"/>
    <p:sldLayoutId id="2147483714" r:id="rId45"/>
    <p:sldLayoutId id="2147483718" r:id="rId46"/>
    <p:sldLayoutId id="2147483716" r:id="rId47"/>
    <p:sldLayoutId id="2147483717" r:id="rId48"/>
    <p:sldLayoutId id="2147483720" r:id="rId49"/>
    <p:sldLayoutId id="2147483719" r:id="rId50"/>
    <p:sldLayoutId id="2147483678" r:id="rId51"/>
    <p:sldLayoutId id="2147483679" r:id="rId52"/>
    <p:sldLayoutId id="2147483733" r:id="rId53"/>
    <p:sldLayoutId id="2147483732" r:id="rId54"/>
    <p:sldLayoutId id="2147483734" r:id="rId5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12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2pPr>
      <a:lvl3pPr marL="216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324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4pPr>
      <a:lvl5pPr marL="432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30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8" userDrawn="1">
          <p15:clr>
            <a:srgbClr val="F26B43"/>
          </p15:clr>
        </p15:guide>
        <p15:guide id="4" pos="2511" userDrawn="1">
          <p15:clr>
            <a:srgbClr val="F26B43"/>
          </p15:clr>
        </p15:guide>
        <p15:guide id="5" pos="2704" userDrawn="1">
          <p15:clr>
            <a:srgbClr val="F26B43"/>
          </p15:clr>
        </p15:guide>
        <p15:guide id="6" pos="4977" userDrawn="1">
          <p15:clr>
            <a:srgbClr val="F26B43"/>
          </p15:clr>
        </p15:guide>
        <p15:guide id="7" pos="5169" userDrawn="1">
          <p15:clr>
            <a:srgbClr val="F26B43"/>
          </p15:clr>
        </p15:guide>
        <p15:guide id="8" pos="7442" userDrawn="1">
          <p15:clr>
            <a:srgbClr val="F26B43"/>
          </p15:clr>
        </p15:guide>
        <p15:guide id="9" orient="horz" pos="238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  <p15:guide id="11" orient="horz" pos="1751" userDrawn="1">
          <p15:clr>
            <a:srgbClr val="F26B43"/>
          </p15:clr>
        </p15:guide>
        <p15:guide id="12" orient="horz" pos="1213" userDrawn="1">
          <p15:clr>
            <a:srgbClr val="F26B43"/>
          </p15:clr>
        </p15:guide>
        <p15:guide id="13" orient="horz" pos="7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9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490D-8D17-414E-B881-9623CBCC1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790" y="1877326"/>
            <a:ext cx="9940068" cy="2200275"/>
          </a:xfrm>
        </p:spPr>
        <p:txBody>
          <a:bodyPr/>
          <a:lstStyle/>
          <a:p>
            <a:r>
              <a:rPr lang="en-US" sz="5400" b="1" dirty="0">
                <a:latin typeface="+mn-lt"/>
                <a:ea typeface="+mn-lt"/>
                <a:cs typeface="+mn-lt"/>
              </a:rPr>
              <a:t>Targeting Immune Checkpoint Therapy Resistance with Novel MSC-Engineered Extracellular Vesicles</a:t>
            </a:r>
            <a:endParaRPr lang="en-US" sz="5400" dirty="0">
              <a:latin typeface="+mn-lt"/>
              <a:ea typeface="+mn-lt"/>
              <a:cs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4444B-7CDE-48F3-9561-7393B9E31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24" y="4181475"/>
            <a:ext cx="4932000" cy="2200275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Yves </a:t>
            </a:r>
            <a:r>
              <a:rPr lang="en-GB" dirty="0" err="1"/>
              <a:t>Greatti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E9CE4-2784-430A-BD24-6183B6C13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April 29, 2024</a:t>
            </a:r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62F98A5E-1A01-EB18-9D8D-53C93AEEE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0878"/>
      </p:ext>
    </p:extLst>
  </p:cSld>
  <p:clrMapOvr>
    <a:masterClrMapping/>
  </p:clrMapOvr>
  <p:transition advTm="122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16778" cy="850107"/>
          </a:xfrm>
        </p:spPr>
        <p:txBody>
          <a:bodyPr/>
          <a:lstStyle/>
          <a:p>
            <a:r>
              <a:rPr lang="en-US" dirty="0"/>
              <a:t>Strategies to reeducate TAMs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BE640-7771-A11F-DF59-C90901FBC3C0}"/>
              </a:ext>
            </a:extLst>
          </p:cNvPr>
          <p:cNvSpPr/>
          <p:nvPr/>
        </p:nvSpPr>
        <p:spPr>
          <a:xfrm>
            <a:off x="11897730" y="3089290"/>
            <a:ext cx="294270" cy="1629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showing different types of data&#10;&#10;Description automatically generated">
            <a:extLst>
              <a:ext uri="{FF2B5EF4-FFF2-40B4-BE49-F238E27FC236}">
                <a16:creationId xmlns:a16="http://schemas.microsoft.com/office/drawing/2014/main" id="{26A6F436-480B-E60A-336C-575BA2583F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18" y="2108651"/>
            <a:ext cx="12211463" cy="3590379"/>
          </a:xfrm>
          <a:prstGeom prst="rect">
            <a:avLst/>
          </a:prstGeo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09E33D6E-8567-8609-32D2-C3FCF5716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5B03E-2898-57F7-7ED7-311DB00D2E38}"/>
              </a:ext>
            </a:extLst>
          </p:cNvPr>
          <p:cNvSpPr txBox="1"/>
          <p:nvPr/>
        </p:nvSpPr>
        <p:spPr>
          <a:xfrm>
            <a:off x="1446663" y="605960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63CF3D-5AC3-2B7C-B040-3A0AC1946DF2}"/>
              </a:ext>
            </a:extLst>
          </p:cNvPr>
          <p:cNvSpPr txBox="1"/>
          <p:nvPr/>
        </p:nvSpPr>
        <p:spPr>
          <a:xfrm>
            <a:off x="0" y="6345011"/>
            <a:ext cx="2248525" cy="722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Rodell</a:t>
            </a:r>
            <a:r>
              <a:rPr lang="en-US" sz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et al., 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“TLR7/8-agonist-loaded nanoparticles promote the polarization of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-associated macrophages to enhance cancer immunotherapy,”</a:t>
            </a:r>
            <a:r>
              <a:rPr lang="en-US" sz="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effectLst/>
              </a:rPr>
              <a:t>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78504892"/>
      </p:ext>
    </p:extLst>
  </p:cSld>
  <p:clrMapOvr>
    <a:masterClrMapping/>
  </p:clrMapOvr>
  <p:transition advTm="197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Biological effects of PARP Inhibitor on Cancer Cells</a:t>
            </a:r>
          </a:p>
        </p:txBody>
      </p:sp>
      <p:pic>
        <p:nvPicPr>
          <p:cNvPr id="4" name="Picture 3" descr="Diagram of a cell membrane&#10;&#10;Description automatically generated">
            <a:extLst>
              <a:ext uri="{FF2B5EF4-FFF2-40B4-BE49-F238E27FC236}">
                <a16:creationId xmlns:a16="http://schemas.microsoft.com/office/drawing/2014/main" id="{9003B0D4-E511-89CB-90F5-D6E6628A4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2" y="1329539"/>
            <a:ext cx="9912736" cy="5528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6D5E7-D9E1-6196-4B17-26B16299B7CA}"/>
              </a:ext>
            </a:extLst>
          </p:cNvPr>
          <p:cNvSpPr txBox="1"/>
          <p:nvPr/>
        </p:nvSpPr>
        <p:spPr>
          <a:xfrm>
            <a:off x="0" y="6345011"/>
            <a:ext cx="2248525" cy="722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Tumors” </a:t>
            </a:r>
            <a:r>
              <a:rPr lang="en-US" sz="1000" dirty="0">
                <a:effectLst/>
              </a:rPr>
              <a:t>.</a:t>
            </a:r>
            <a:endParaRPr lang="en-US" sz="1000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3A110BBC-4FEC-005D-1B3B-A1FEF1BEB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3731"/>
      </p:ext>
    </p:extLst>
  </p:cSld>
  <p:clrMapOvr>
    <a:masterClrMapping/>
  </p:clrMapOvr>
  <p:transition advTm="606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471" y="2138813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6395517" y="3584332"/>
            <a:ext cx="3796452" cy="754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C2FE7C8A-8EF9-6BFD-E506-8021B0232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5334"/>
      </p:ext>
    </p:extLst>
  </p:cSld>
  <p:clrMapOvr>
    <a:masterClrMapping/>
  </p:clrMapOvr>
  <p:transition advTm="8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7628" y="3034176"/>
            <a:ext cx="5456745" cy="789649"/>
          </a:xfrm>
        </p:spPr>
        <p:txBody>
          <a:bodyPr/>
          <a:lstStyle/>
          <a:p>
            <a:r>
              <a:rPr lang="en-US" sz="5780" dirty="0"/>
              <a:t>Research Strategy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02DED37A-E38F-25A4-CCC6-8BE3014B9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80234"/>
      </p:ext>
    </p:extLst>
  </p:cSld>
  <p:clrMapOvr>
    <a:masterClrMapping/>
  </p:clrMapOvr>
  <p:transition advTm="7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CCA69E-70E9-B6F4-EBBA-82B2F05D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744265" cy="850107"/>
          </a:xfrm>
        </p:spPr>
        <p:txBody>
          <a:bodyPr/>
          <a:lstStyle/>
          <a:p>
            <a:r>
              <a:rPr lang="en-US" dirty="0"/>
              <a:t>Effects of MSC-derived EVs on Different Types of Cancers</a:t>
            </a:r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B205A70A-FF10-308C-C3A1-A39877A227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8191" r="3876" b="868"/>
          <a:stretch/>
        </p:blipFill>
        <p:spPr>
          <a:xfrm>
            <a:off x="1868100" y="1362523"/>
            <a:ext cx="8455801" cy="433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DAE77-7174-D1FD-ED46-5266291D9D13}"/>
              </a:ext>
            </a:extLst>
          </p:cNvPr>
          <p:cNvSpPr txBox="1"/>
          <p:nvPr/>
        </p:nvSpPr>
        <p:spPr>
          <a:xfrm>
            <a:off x="2126799" y="5324647"/>
            <a:ext cx="6332239" cy="11555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iPSC-MSC-EV Advantages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Anti-Inflammatory Bioactivity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Donor 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Could induce M2-like transition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D8389-DD0C-A5D6-7845-4D16C1055944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</a:rPr>
              <a:t>Z. Weng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“Therapeutic roles of mesenchymal stem cell-derived extracellular vesicles in cancer,”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J.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Hematol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 Oncol.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136, 2021,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10.1186/s13045-021-01141-y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3838C-8C3B-1A82-C600-265D08CF6E4A}"/>
              </a:ext>
            </a:extLst>
          </p:cNvPr>
          <p:cNvSpPr/>
          <p:nvPr/>
        </p:nvSpPr>
        <p:spPr>
          <a:xfrm>
            <a:off x="9606987" y="1362523"/>
            <a:ext cx="810228" cy="433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B2F5D-F95F-DD82-7499-02922BB213B6}"/>
              </a:ext>
            </a:extLst>
          </p:cNvPr>
          <p:cNvSpPr/>
          <p:nvPr/>
        </p:nvSpPr>
        <p:spPr>
          <a:xfrm>
            <a:off x="1868100" y="5324646"/>
            <a:ext cx="4227900" cy="1533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C0144283-7876-31B9-B3A4-B311E85EE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35033"/>
      </p:ext>
    </p:extLst>
  </p:cSld>
  <p:clrMapOvr>
    <a:masterClrMapping/>
  </p:clrMapOvr>
  <p:transition advTm="2311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30" y="282132"/>
            <a:ext cx="11877970" cy="850107"/>
          </a:xfrm>
        </p:spPr>
        <p:txBody>
          <a:bodyPr/>
          <a:lstStyle/>
          <a:p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Aim 1: Development of </a:t>
            </a:r>
            <a:r>
              <a:rPr lang="en-US" sz="2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PARPi</a:t>
            </a: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TLR 7/8 Inhibitors</a:t>
            </a:r>
            <a:r>
              <a:rPr lang="en-US" sz="2800" dirty="0">
                <a:effectLst/>
              </a:rPr>
              <a:t> </a:t>
            </a: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Exosome-based EVs</a:t>
            </a:r>
            <a:endParaRPr lang="en-US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25DC62-0E0D-C2BB-367A-81B72076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39" y="1505758"/>
            <a:ext cx="10977530" cy="5202952"/>
          </a:xfrm>
          <a:noFill/>
          <a:ln>
            <a:noFill/>
          </a:ln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1.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To Enrich the M1 population of tumor-associated macrophages (TAMs) and modulate TAM recruitment and distribution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Utilize chemical conjugation techniques to attach R848 to the exosome surface. 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Create dual-targeting exosomes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that selectively target TAMs while evading the immune system via CD47 expression, which signals "don't eat me" to phagocytes.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Combine CD47 Expression with TAM-Specific Ligands. 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Introduce vectors encoding CD47 into cell cultures that will be used to harvest exosomes. Use covalent attachment to attach antibodies against M2-like TAM marker CD80 to the exosome surface.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To e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nsure that exosomes are sufficiently expressing CD47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avoid uptake macrophages and dendritic cells of the MPS without impairing the ability to target specific cells at the tumor site.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optimize the level of CD47 expression on exosomes using a promoter with adjustable strength to find the right balance where exosomes can evade phagocytosis without completely inhibiting macrophage interaction where needed.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Modify the R848 molecule for pH-sensitive release near the cancer cells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Synthesize a peptide linker that is sensitive to the acidic pH typical of tumor environments. This peptide should include a sequence specific to the matrix metalloproteinase-2 (MMP-2), which is often overexpressed in tumor tissues.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811616C9-C31C-B1FD-EB42-C104F061B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2918"/>
      </p:ext>
    </p:extLst>
  </p:cSld>
  <p:clrMapOvr>
    <a:masterClrMapping/>
  </p:clrMapOvr>
  <p:transition advTm="754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graphs&#10;&#10;Description automatically generated">
            <a:extLst>
              <a:ext uri="{FF2B5EF4-FFF2-40B4-BE49-F238E27FC236}">
                <a16:creationId xmlns:a16="http://schemas.microsoft.com/office/drawing/2014/main" id="{AF258055-4B7D-209D-5C55-C49840AAB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92" y="1307630"/>
            <a:ext cx="6903308" cy="54252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928607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Assessment of Cytotoxic Effects of Engineered Exosomes Produced by MSCs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6"/>
            <a:ext cx="4910867" cy="4554539"/>
          </a:xfrm>
        </p:spPr>
        <p:txBody>
          <a:bodyPr/>
          <a:lstStyle/>
          <a:p>
            <a:r>
              <a:rPr lang="en-US" sz="1800" dirty="0">
                <a:effectLst/>
              </a:rPr>
              <a:t>A) Characterization of four different MSC investigated populations. </a:t>
            </a:r>
          </a:p>
          <a:p>
            <a:r>
              <a:rPr lang="en-US" sz="1800" dirty="0">
                <a:effectLst/>
              </a:rPr>
              <a:t>B)  Kinetic of exosomes production by MSC</a:t>
            </a:r>
            <a:r>
              <a:rPr lang="en-US" sz="1800" baseline="30000" dirty="0">
                <a:effectLst/>
              </a:rPr>
              <a:t>GFP</a:t>
            </a:r>
            <a:r>
              <a:rPr lang="en-US" sz="1800" dirty="0">
                <a:effectLst/>
              </a:rPr>
              <a:t>: progressive exosome release increase to reach a plateau after 24h. </a:t>
            </a:r>
          </a:p>
          <a:p>
            <a:r>
              <a:rPr lang="en-US" sz="1800" dirty="0">
                <a:effectLst/>
              </a:rPr>
              <a:t>C)  Quantification of exosome produced per cell within a specific timeframe. </a:t>
            </a:r>
            <a:endParaRPr lang="en-US" sz="1800" dirty="0"/>
          </a:p>
          <a:p>
            <a:r>
              <a:rPr lang="en-US" sz="1800" dirty="0">
                <a:effectLst/>
              </a:rPr>
              <a:t>D)  Apoptotic/necroptotic subG1 phase cells should remain at equally low levels in control and drug treated MSC populations: confirming no detectable cytotoxic effects.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DC535-2A8F-598B-C1A1-C292AC8C73AE}"/>
              </a:ext>
            </a:extLst>
          </p:cNvPr>
          <p:cNvSpPr txBox="1"/>
          <p:nvPr/>
        </p:nvSpPr>
        <p:spPr>
          <a:xfrm>
            <a:off x="377825" y="6263479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27554B99-184C-1679-29D8-F0D6985E9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1083"/>
      </p:ext>
    </p:extLst>
  </p:cSld>
  <p:clrMapOvr>
    <a:masterClrMapping/>
  </p:clrMapOvr>
  <p:transition advTm="221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images of exosomes&#10;&#10;Description automatically generated">
            <a:extLst>
              <a:ext uri="{FF2B5EF4-FFF2-40B4-BE49-F238E27FC236}">
                <a16:creationId xmlns:a16="http://schemas.microsoft.com/office/drawing/2014/main" id="{CB01D60C-7ECA-7DC2-5BB0-0AC5B0717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34" y="1328057"/>
            <a:ext cx="7100866" cy="537391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ea typeface="Times New Roman" panose="02020603050405020304" pitchFamily="18" charset="0"/>
              </a:rPr>
              <a:t>Aim 2: In Vitro Evaluation of Therapeutic Efficacy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2" y="2667041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Relative chemotherapeutic response of different human cancer cell populations, including: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A549GFP lung cancer (upper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SK-OV-3GFP ovarian cancer (middle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MDA-hyb1cherry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breast cancer (lower panel) cells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6B48A-33C2-023F-12E7-11BDC2250C51}"/>
              </a:ext>
            </a:extLst>
          </p:cNvPr>
          <p:cNvSpPr/>
          <p:nvPr/>
        </p:nvSpPr>
        <p:spPr>
          <a:xfrm>
            <a:off x="0" y="2399290"/>
            <a:ext cx="4958832" cy="2308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543DD-B7B1-B7D8-6F8E-3AAABAC3290E}"/>
              </a:ext>
            </a:extLst>
          </p:cNvPr>
          <p:cNvSpPr txBox="1"/>
          <p:nvPr/>
        </p:nvSpPr>
        <p:spPr>
          <a:xfrm>
            <a:off x="134462" y="6244775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F4CD8DBF-C09D-F269-AC98-368BA95DF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76284"/>
      </p:ext>
    </p:extLst>
  </p:cSld>
  <p:clrMapOvr>
    <a:masterClrMapping/>
  </p:clrMapOvr>
  <p:transition advTm="885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r>
              <a:rPr lang="en-US" dirty="0">
                <a:effectLst/>
              </a:rPr>
              <a:t>Aim 3:In Vivo Efficacy and Safety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92" y="5595299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anticipate a reduction in tumor volume and in metastasis when administering R848-loaded exosomes, at dosages lower than those used for free R848 injections</a:t>
            </a:r>
            <a:endParaRPr lang="en-US" sz="1800" dirty="0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3A31BA24-0CE0-52B6-990F-849F8D54D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3394" r="4482"/>
          <a:stretch/>
        </p:blipFill>
        <p:spPr>
          <a:xfrm>
            <a:off x="0" y="1685510"/>
            <a:ext cx="4908065" cy="3800552"/>
          </a:xfrm>
          <a:prstGeom prst="rect">
            <a:avLst/>
          </a:prstGeom>
        </p:spPr>
      </p:pic>
      <p:pic>
        <p:nvPicPr>
          <p:cNvPr id="8" name="Picture 7" descr="A screenshot of a chart of different types of livers&#10;&#10;Description automatically generated with medium confidence">
            <a:extLst>
              <a:ext uri="{FF2B5EF4-FFF2-40B4-BE49-F238E27FC236}">
                <a16:creationId xmlns:a16="http://schemas.microsoft.com/office/drawing/2014/main" id="{CC41B3CC-55D1-4223-113B-47F8FADAE9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4125" r="2867" b="503"/>
          <a:stretch/>
        </p:blipFill>
        <p:spPr>
          <a:xfrm>
            <a:off x="7021286" y="1320345"/>
            <a:ext cx="4996544" cy="515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D6F3E4-96E1-1FBD-6A4A-BFF5A1204EE7}"/>
              </a:ext>
            </a:extLst>
          </p:cNvPr>
          <p:cNvSpPr/>
          <p:nvPr/>
        </p:nvSpPr>
        <p:spPr>
          <a:xfrm>
            <a:off x="925287" y="5467466"/>
            <a:ext cx="4824370" cy="1314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2C5B-3673-958E-35E3-472D653A43FC}"/>
              </a:ext>
            </a:extLst>
          </p:cNvPr>
          <p:cNvSpPr txBox="1"/>
          <p:nvPr/>
        </p:nvSpPr>
        <p:spPr>
          <a:xfrm>
            <a:off x="7123091" y="6360223"/>
            <a:ext cx="5116287" cy="424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/>
            <a:r>
              <a:rPr lang="en-US" sz="1200" dirty="0">
                <a:ea typeface="Times New Roman" panose="02020603050405020304" pitchFamily="18" charset="0"/>
              </a:rPr>
              <a:t>F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luorescence images of tumor, liver, spleen, 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kidneys, heart, and lungs of </a:t>
            </a:r>
          </a:p>
          <a:p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tumor-bearing mouse models after 6h and 24h post injection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5D6FA-3B6F-C83A-39D3-C95775AEDA80}"/>
              </a:ext>
            </a:extLst>
          </p:cNvPr>
          <p:cNvSpPr txBox="1"/>
          <p:nvPr/>
        </p:nvSpPr>
        <p:spPr>
          <a:xfrm>
            <a:off x="8244" y="6536655"/>
            <a:ext cx="1027092" cy="642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FAD52B11-9617-B58E-B714-B2F1E443D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2752"/>
      </p:ext>
    </p:extLst>
  </p:cSld>
  <p:clrMapOvr>
    <a:masterClrMapping/>
  </p:clrMapOvr>
  <p:transition advTm="710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926B-1CC9-5E96-5F05-040B563B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8E245-FC5D-3B27-761D-A19E80D6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ea typeface="Times New Roman" panose="02020603050405020304" pitchFamily="18" charset="0"/>
              </a:rPr>
              <a:t>Successfully designing this novel therapy depends on 3 critical aspects: evading detection by the MPS, effectively targeting M2-like macrophages, and ultimately reaching cancer cells. We are confident that these 3 key aspects of </a:t>
            </a:r>
            <a:r>
              <a:rPr lang="en-US" sz="2800" dirty="0">
                <a:ea typeface="Times New Roman" panose="02020603050405020304" pitchFamily="18" charset="0"/>
              </a:rPr>
              <a:t>our research could be effectively </a:t>
            </a:r>
            <a:r>
              <a:rPr lang="en-US" sz="2800" dirty="0">
                <a:effectLst/>
                <a:ea typeface="Times New Roman" panose="02020603050405020304" pitchFamily="18" charset="0"/>
              </a:rPr>
              <a:t>addressed by fine tuning the design of the drug.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a typeface="Times New Roman" panose="02020603050405020304" pitchFamily="18" charset="0"/>
              </a:rPr>
              <a:t>This novel therapy in combination with anti-pd1/pdl1, by addressing the resistance to these  therapies could potentially revolutionize cancer treatment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8C124-9598-17EA-93A4-065FCD5F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19</a:t>
            </a:fld>
            <a:endParaRPr lang="en-GB"/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B50AA13E-E25A-FBE9-AB62-B76165354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0507"/>
      </p:ext>
    </p:extLst>
  </p:cSld>
  <p:clrMapOvr>
    <a:masterClrMapping/>
  </p:clrMapOvr>
  <p:transition advTm="328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4071" y="2023437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6107177" y="2033200"/>
            <a:ext cx="2653258" cy="5744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0590AF65-B6CE-AEC4-AA0C-995090DB8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779"/>
      </p:ext>
    </p:extLst>
  </p:cSld>
  <p:clrMapOvr>
    <a:masterClrMapping/>
  </p:clrMapOvr>
  <p:transition advTm="374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82D6-C361-0E04-4184-082E1ADB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27A3-31C8-EC78-A798-B21FDE4D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35" y="1450978"/>
            <a:ext cx="11830651" cy="5804261"/>
          </a:xfrm>
        </p:spPr>
        <p:txBody>
          <a:bodyPr/>
          <a:lstStyle/>
          <a:p>
            <a:r>
              <a:rPr lang="en-US" dirty="0">
                <a:effectLst/>
              </a:rPr>
              <a:t>Turning cold tumors into hot tumors by improving T cell infiltration  Yuan-Tong Liu, </a:t>
            </a:r>
            <a:r>
              <a:rPr lang="en-US" dirty="0" err="1">
                <a:effectLst/>
              </a:rPr>
              <a:t>Zhi</a:t>
            </a:r>
            <a:r>
              <a:rPr lang="en-US" dirty="0">
                <a:effectLst/>
              </a:rPr>
              <a:t>-Jun Sun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10.7150/thno.58390 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C. Peña-Romero and E.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Orenes-Piñero</a:t>
            </a:r>
            <a:r>
              <a:rPr lang="en-US" dirty="0">
                <a:effectLst/>
                <a:ea typeface="Times New Roman" panose="02020603050405020304" pitchFamily="18" charset="0"/>
              </a:rPr>
              <a:t>, “Dual Effect of Immune Cells within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Microenvironment: Pro- and Anti-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Effects and Their Triggers,”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14, no. 7, p. 1681,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10.3390/cancers14071681</a:t>
            </a:r>
          </a:p>
          <a:p>
            <a:pPr>
              <a:spcAft>
                <a:spcPts val="0"/>
              </a:spcAft>
            </a:pPr>
            <a:endParaRPr lang="en-US" dirty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Tong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“Tumor Associated Macrophages, as the Dominant Immune Cells, Are an Indispensable Target for Immunologically Cold Tumor—Glioma Therapy?,”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Cell Dev. Biol.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9, p. 706286, 2021,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10.3389/fcell.2021.706286</a:t>
            </a: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X. Shen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“TAM-targeted reeducation for enhanced cancer immunotherapy: Mechanism and recent progress,”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Oncol.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12, p. 1034842,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10.3389/fonc.2022.1034842</a:t>
            </a:r>
          </a:p>
          <a:p>
            <a:pPr>
              <a:spcAft>
                <a:spcPts val="0"/>
              </a:spcAft>
            </a:pPr>
            <a:endParaRPr lang="en-US" b="1" dirty="0">
              <a:ea typeface="Times New Roman" panose="02020603050405020304" pitchFamily="18" charset="0"/>
            </a:endParaRPr>
          </a:p>
          <a:p>
            <a:r>
              <a:rPr lang="en-US" dirty="0" err="1">
                <a:effectLst/>
              </a:rPr>
              <a:t>Jiachen</a:t>
            </a:r>
            <a:r>
              <a:rPr lang="en-US" dirty="0">
                <a:effectLst/>
              </a:rPr>
              <a:t> Wen et al, “CSF1R inhibitors are emerging immunotherapeutic drugs for cancer treatment” - </a:t>
            </a:r>
            <a:r>
              <a:rPr lang="en-US" dirty="0" err="1">
                <a:solidFill>
                  <a:srgbClr val="1E1E1E"/>
                </a:solidFill>
              </a:rPr>
              <a:t>doi</a:t>
            </a:r>
            <a:r>
              <a:rPr lang="en-US" dirty="0">
                <a:solidFill>
                  <a:srgbClr val="1E1E1E"/>
                </a:solidFill>
                <a:effectLst/>
              </a:rPr>
              <a:t>: </a:t>
            </a:r>
            <a:r>
              <a:rPr lang="en-US" dirty="0">
                <a:effectLst/>
              </a:rPr>
              <a:t>10.1016/j.ejmech.2022.114884 Elsevier - European Journal of Medicinal Chemistry</a:t>
            </a:r>
          </a:p>
          <a:p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Tumors,” </a:t>
            </a:r>
            <a:r>
              <a:rPr lang="en-US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vol. 12, no. 6, p. 1502, 2020,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10.3390/cancers12061502</a:t>
            </a:r>
          </a:p>
          <a:p>
            <a:r>
              <a:rPr lang="en-US" dirty="0" err="1">
                <a:effectLst/>
              </a:rPr>
              <a:t>Zhijie</a:t>
            </a:r>
            <a:r>
              <a:rPr lang="en-US" dirty="0">
                <a:effectLst/>
              </a:rPr>
              <a:t> Weng et al. Therapeutic roles of mesenchymal stem cell-derive extracellular vesicles in cancer. Journal of Hematology &amp; Oncology 2021 -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10.1186/s13045- 021-01141-y </a:t>
            </a:r>
          </a:p>
          <a:p>
            <a:r>
              <a:rPr lang="en-US" dirty="0">
                <a:effectLst/>
              </a:rPr>
              <a:t>Cristiana </a:t>
            </a:r>
            <a:r>
              <a:rPr lang="en-US" dirty="0" err="1">
                <a:effectLst/>
              </a:rPr>
              <a:t>Ulpiano</a:t>
            </a:r>
            <a:r>
              <a:rPr lang="en-US" dirty="0">
                <a:effectLst/>
              </a:rPr>
              <a:t> et al., “Bioengineered Mesenchymal-Stromal-Cell-Derived </a:t>
            </a:r>
            <a:r>
              <a:rPr lang="en-US" dirty="0"/>
              <a:t> </a:t>
            </a:r>
            <a:r>
              <a:rPr lang="en-US" dirty="0">
                <a:effectLst/>
              </a:rPr>
              <a:t>Extracellular Vesicles as an Improved Drug Delivery </a:t>
            </a:r>
            <a:r>
              <a:rPr lang="en-US" dirty="0" err="1">
                <a:effectLst/>
              </a:rPr>
              <a:t>System:Methods</a:t>
            </a:r>
            <a:r>
              <a:rPr lang="en-US" dirty="0">
                <a:effectLst/>
              </a:rPr>
              <a:t> and Applications” - Biomedicines 2023 –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 10.3390/biomedicines11041231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-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CANCERS 2019,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10.3390/cancers11060798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 “Targeted doxorubicin-loaded mesenchymal stem cells-derived exosomes as a versatile platform for fighting against colorectal cancer” –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Life Sciences 261 2020 –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10.1016/j.lfs.2020.118369</a:t>
            </a:r>
            <a:r>
              <a:rPr lang="en-US" dirty="0">
                <a:effectLst/>
              </a:rPr>
              <a:t> </a:t>
            </a:r>
          </a:p>
          <a:p>
            <a:pPr lvl="0">
              <a:spcAft>
                <a:spcPts val="0"/>
              </a:spcAft>
            </a:pPr>
            <a:endParaRPr lang="en-US" dirty="0">
              <a:effectLst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C. B.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Rodell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“TLR7/8-agonist-loaded nanoparticles promote the polarization of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-associated macrophages to enhance cancer immunotherapy,”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Nat. Biomed. Eng.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2, no. 8, pp. 578–588, 2018,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10.1038/s41551-018-0236-8</a:t>
            </a:r>
          </a:p>
          <a:p>
            <a:pPr lvl="0">
              <a:spcAft>
                <a:spcPts val="0"/>
              </a:spcAft>
            </a:pPr>
            <a:endParaRPr lang="en-US" dirty="0"/>
          </a:p>
          <a:p>
            <a:endParaRPr lang="en-US" dirty="0"/>
          </a:p>
          <a:p>
            <a:br>
              <a:rPr lang="en-US" dirty="0">
                <a:effectLst/>
              </a:rPr>
            </a:br>
            <a:endParaRPr lang="en-US" dirty="0"/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CF8BD-4AE5-3E7A-1833-B634F4F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20</a:t>
            </a:fld>
            <a:endParaRPr lang="en-GB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7DEDD27A-3BCC-3C0D-162E-0337CD8DE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9696"/>
      </p:ext>
    </p:extLst>
  </p:cSld>
  <p:clrMapOvr>
    <a:masterClrMapping/>
  </p:clrMapOvr>
  <p:transition advTm="13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5CAE538F-4FA2-9D22-A605-0B79257F4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40500"/>
            <a:ext cx="7772400" cy="4577001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B124DF36-5817-FC2A-4289-2793C0D63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79335"/>
      </p:ext>
    </p:extLst>
  </p:cSld>
  <p:clrMapOvr>
    <a:masterClrMapping/>
  </p:clrMapOvr>
  <p:transition advTm="10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7028" y="2973459"/>
            <a:ext cx="3777944" cy="911083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D175C705-E356-29BA-91A3-3D62B4BF12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82900"/>
      </p:ext>
    </p:extLst>
  </p:cSld>
  <p:clrMapOvr>
    <a:masterClrMapping/>
  </p:clrMapOvr>
  <p:transition advTm="13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The Persistent Challenge of Cancer Today</a:t>
            </a:r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5412976-7174-E39D-5F92-50B6271C0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1543"/>
            <a:ext cx="6682617" cy="3410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017E3-FC78-AAD7-E34F-332793EF2E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4529" r="4951" b="1217"/>
          <a:stretch/>
        </p:blipFill>
        <p:spPr>
          <a:xfrm>
            <a:off x="7611235" y="2766951"/>
            <a:ext cx="4430017" cy="3664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72F7-A119-3EF0-5C14-30316DD98D00}"/>
              </a:ext>
            </a:extLst>
          </p:cNvPr>
          <p:cNvSpPr txBox="1"/>
          <p:nvPr/>
        </p:nvSpPr>
        <p:spPr>
          <a:xfrm>
            <a:off x="10240780" y="6623600"/>
            <a:ext cx="2503358" cy="23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2024-cancer-facts-and-figures-acs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73A8BD-5312-82DC-899C-76562ED9A717}"/>
              </a:ext>
            </a:extLst>
          </p:cNvPr>
          <p:cNvSpPr/>
          <p:nvPr/>
        </p:nvSpPr>
        <p:spPr>
          <a:xfrm>
            <a:off x="150125" y="2661313"/>
            <a:ext cx="7090140" cy="40442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CCDD15-7290-74AB-3190-2FC843EC9F29}"/>
              </a:ext>
            </a:extLst>
          </p:cNvPr>
          <p:cNvSpPr/>
          <p:nvPr/>
        </p:nvSpPr>
        <p:spPr>
          <a:xfrm>
            <a:off x="7425438" y="2661313"/>
            <a:ext cx="4801610" cy="39810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63AA03CC-3FB8-CC4E-9520-1D29749496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2987231"/>
      </p:ext>
    </p:extLst>
  </p:cSld>
  <p:clrMapOvr>
    <a:masterClrMapping/>
  </p:clrMapOvr>
  <p:transition advTm="239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Immune Checkpoint Blockade Therapy</a:t>
            </a:r>
          </a:p>
        </p:txBody>
      </p:sp>
      <p:pic>
        <p:nvPicPr>
          <p:cNvPr id="3" name="Picture 2" descr="A diagram of a person with cancer cells&#10;&#10;Description automatically generated">
            <a:extLst>
              <a:ext uri="{FF2B5EF4-FFF2-40B4-BE49-F238E27FC236}">
                <a16:creationId xmlns:a16="http://schemas.microsoft.com/office/drawing/2014/main" id="{39F38F31-16FC-C275-3C8C-E9DA2C43B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392"/>
            <a:ext cx="6117042" cy="3907330"/>
          </a:xfrm>
          <a:prstGeom prst="rect">
            <a:avLst/>
          </a:prstGeom>
        </p:spPr>
      </p:pic>
      <p:pic>
        <p:nvPicPr>
          <p:cNvPr id="5" name="Picture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A695357B-D2AA-8002-C8F0-BC827BC20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1343236"/>
            <a:ext cx="4644689" cy="3015821"/>
          </a:xfrm>
          <a:prstGeom prst="rect">
            <a:avLst/>
          </a:prstGeom>
        </p:spPr>
      </p:pic>
      <p:pic>
        <p:nvPicPr>
          <p:cNvPr id="6" name="Picture 5" descr="A diagram of a cell blockage&#10;&#10;Description automatically generated">
            <a:extLst>
              <a:ext uri="{FF2B5EF4-FFF2-40B4-BE49-F238E27FC236}">
                <a16:creationId xmlns:a16="http://schemas.microsoft.com/office/drawing/2014/main" id="{1BB7888C-7CF1-0379-5FC7-4CD6F071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4362043"/>
            <a:ext cx="4986097" cy="2495957"/>
          </a:xfrm>
          <a:prstGeom prst="rect">
            <a:avLst/>
          </a:prstGeom>
        </p:spPr>
      </p:pic>
      <p:pic>
        <p:nvPicPr>
          <p:cNvPr id="26" name="Audio 25">
            <a:extLst>
              <a:ext uri="{FF2B5EF4-FFF2-40B4-BE49-F238E27FC236}">
                <a16:creationId xmlns:a16="http://schemas.microsoft.com/office/drawing/2014/main" id="{FBC5ABED-B210-F391-6BA0-ED3C364F9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76682"/>
      </p:ext>
    </p:extLst>
  </p:cSld>
  <p:clrMapOvr>
    <a:masterClrMapping/>
  </p:clrMapOvr>
  <p:transition advTm="519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Reversing a Cold Tumor Into a Hot Tumor</a:t>
            </a:r>
          </a:p>
        </p:txBody>
      </p:sp>
      <p:pic>
        <p:nvPicPr>
          <p:cNvPr id="4" name="Picture 3" descr="A diagram of a cancer cell&#10;&#10;Description automatically generated">
            <a:extLst>
              <a:ext uri="{FF2B5EF4-FFF2-40B4-BE49-F238E27FC236}">
                <a16:creationId xmlns:a16="http://schemas.microsoft.com/office/drawing/2014/main" id="{FA104122-3C6A-FD51-F504-3DC9682C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4" y="1415501"/>
            <a:ext cx="10291273" cy="5442499"/>
          </a:xfrm>
          <a:prstGeom prst="rect">
            <a:avLst/>
          </a:prstGeom>
        </p:spPr>
      </p:pic>
      <p:pic>
        <p:nvPicPr>
          <p:cNvPr id="39" name="Audio 38">
            <a:extLst>
              <a:ext uri="{FF2B5EF4-FFF2-40B4-BE49-F238E27FC236}">
                <a16:creationId xmlns:a16="http://schemas.microsoft.com/office/drawing/2014/main" id="{75F94B8E-CFBB-C36E-B6C9-CA59FC317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3887"/>
      </p:ext>
    </p:extLst>
  </p:cSld>
  <p:clrMapOvr>
    <a:masterClrMapping/>
  </p:clrMapOvr>
  <p:transition advTm="764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4071" y="2328862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6096000" y="3118134"/>
            <a:ext cx="2653258" cy="5744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717D5865-6FF8-B41C-5752-7087D26EF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0140"/>
      </p:ext>
    </p:extLst>
  </p:cSld>
  <p:clrMapOvr>
    <a:masterClrMapping/>
  </p:clrMapOvr>
  <p:transition advTm="20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5989" y="3034176"/>
            <a:ext cx="3660023" cy="789649"/>
          </a:xfrm>
        </p:spPr>
        <p:txBody>
          <a:bodyPr/>
          <a:lstStyle/>
          <a:p>
            <a:r>
              <a:rPr lang="en-US" sz="5780" dirty="0"/>
              <a:t>Innovation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B718FE48-5B40-6FFF-F063-1821ACDBB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968"/>
      </p:ext>
    </p:extLst>
  </p:cSld>
  <p:clrMapOvr>
    <a:masterClrMapping/>
  </p:clrMapOvr>
  <p:transition advTm="123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EA89AD6B-F1D6-B211-9C42-0ADE4D753A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38553"/>
          <a:stretch/>
        </p:blipFill>
        <p:spPr>
          <a:xfrm>
            <a:off x="20" y="1692166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16778" cy="850107"/>
          </a:xfrm>
        </p:spPr>
        <p:txBody>
          <a:bodyPr/>
          <a:lstStyle/>
          <a:p>
            <a:r>
              <a:rPr lang="en-US" dirty="0"/>
              <a:t>CSF-1/CSF1R Inhibitors modify Tumor Associated Macrophages (TAMs) behavior within the TME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BE640-7771-A11F-DF59-C90901FBC3C0}"/>
              </a:ext>
            </a:extLst>
          </p:cNvPr>
          <p:cNvSpPr/>
          <p:nvPr/>
        </p:nvSpPr>
        <p:spPr>
          <a:xfrm>
            <a:off x="11897730" y="3089290"/>
            <a:ext cx="294270" cy="1629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9F4C338-2EF2-ABF6-05B1-5C9373545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78" y="5165834"/>
            <a:ext cx="2290136" cy="998889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DA3D9BDE-C7BE-273B-C373-9049EAC604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53" y="5218180"/>
            <a:ext cx="2437847" cy="118766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B1D1F-D410-8783-4AB3-A9AD7A0095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3294" b="6929"/>
          <a:stretch/>
        </p:blipFill>
        <p:spPr>
          <a:xfrm>
            <a:off x="4235330" y="5218181"/>
            <a:ext cx="3721319" cy="1187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A230F-035B-E845-5AA3-DDD759C8FBF9}"/>
              </a:ext>
            </a:extLst>
          </p:cNvPr>
          <p:cNvSpPr txBox="1"/>
          <p:nvPr/>
        </p:nvSpPr>
        <p:spPr>
          <a:xfrm>
            <a:off x="9688642" y="6318356"/>
            <a:ext cx="2503358" cy="82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CSF1R inhibitors are emerging immunotherapeutic drugs for cancer treatment. </a:t>
            </a:r>
            <a:r>
              <a:rPr lang="en-US" sz="1000" dirty="0" err="1">
                <a:effectLst/>
              </a:rPr>
              <a:t>Jiachen</a:t>
            </a:r>
            <a:r>
              <a:rPr lang="en-US" sz="1000" dirty="0">
                <a:effectLst/>
              </a:rPr>
              <a:t> Wen et al.</a:t>
            </a:r>
            <a:endParaRPr lang="en-US" sz="1000" dirty="0"/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AE57A8FA-067C-4E4A-9467-4213527AA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070"/>
      </p:ext>
    </p:extLst>
  </p:cSld>
  <p:clrMapOvr>
    <a:masterClrMapping/>
  </p:clrMapOvr>
  <p:transition advTm="390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2"/>
</p:tagLst>
</file>

<file path=ppt/theme/theme1.xml><?xml version="1.0" encoding="utf-8"?>
<a:theme xmlns:a="http://schemas.openxmlformats.org/drawingml/2006/main" name="Merck 16:9 PPT Theme">
  <a:themeElements>
    <a:clrScheme name="Merck colour theme">
      <a:dk1>
        <a:sysClr val="windowText" lastClr="000000"/>
      </a:dk1>
      <a:lt1>
        <a:sysClr val="window" lastClr="FFFFFF"/>
      </a:lt1>
      <a:dk2>
        <a:srgbClr val="44546A"/>
      </a:dk2>
      <a:lt2>
        <a:srgbClr val="9EA7B3"/>
      </a:lt2>
      <a:accent1>
        <a:srgbClr val="00857C"/>
      </a:accent1>
      <a:accent2>
        <a:srgbClr val="6ECEB2"/>
      </a:accent2>
      <a:accent3>
        <a:srgbClr val="FFF063"/>
      </a:accent3>
      <a:accent4>
        <a:srgbClr val="0C2340"/>
      </a:accent4>
      <a:accent5>
        <a:srgbClr val="5450E4"/>
      </a:accent5>
      <a:accent6>
        <a:srgbClr val="688CE8"/>
      </a:accent6>
      <a:hlink>
        <a:srgbClr val="0563C1"/>
      </a:hlink>
      <a:folHlink>
        <a:srgbClr val="954F72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merck_template" id="{18A8B4D8-0AEF-1740-AEF1-75F797F720EA}" vid="{B383BE42-46D1-754F-AE4B-5B400A06E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Merck 16:9 PPT Theme</Template>
  <TotalTime>27301</TotalTime>
  <Words>2606</Words>
  <Application>Microsoft Macintosh PowerPoint</Application>
  <PresentationFormat>Widescreen</PresentationFormat>
  <Paragraphs>175</Paragraphs>
  <Slides>21</Slides>
  <Notes>16</Notes>
  <HiddenSlides>0</HiddenSlides>
  <MMClips>21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Aptos</vt:lpstr>
      <vt:lpstr>Arial</vt:lpstr>
      <vt:lpstr>ArialMT</vt:lpstr>
      <vt:lpstr>Calibri</vt:lpstr>
      <vt:lpstr>Cambria</vt:lpstr>
      <vt:lpstr>Google Sans</vt:lpstr>
      <vt:lpstr>Helvetica</vt:lpstr>
      <vt:lpstr>Invention</vt:lpstr>
      <vt:lpstr>Invention Light</vt:lpstr>
      <vt:lpstr>Söhne</vt:lpstr>
      <vt:lpstr>Symbol</vt:lpstr>
      <vt:lpstr>SymbolMT</vt:lpstr>
      <vt:lpstr>Times</vt:lpstr>
      <vt:lpstr>Times New Roman</vt:lpstr>
      <vt:lpstr>Merck 16:9 PPT Theme</vt:lpstr>
      <vt:lpstr>Targeting Immune Checkpoint Therapy Resistance with Novel MSC-Engineered Extracellular Vesicles</vt:lpstr>
      <vt:lpstr>Agenda</vt:lpstr>
      <vt:lpstr>Significance</vt:lpstr>
      <vt:lpstr>The Persistent Challenge of Cancer Today</vt:lpstr>
      <vt:lpstr>Immune Checkpoint Blockade Therapy</vt:lpstr>
      <vt:lpstr>Reversing a Cold Tumor Into a Hot Tumor</vt:lpstr>
      <vt:lpstr>Agenda</vt:lpstr>
      <vt:lpstr>Innovation</vt:lpstr>
      <vt:lpstr>CSF-1/CSF1R Inhibitors modify Tumor Associated Macrophages (TAMs) behavior within the TME</vt:lpstr>
      <vt:lpstr>Strategies to reeducate TAMs</vt:lpstr>
      <vt:lpstr>Biological effects of PARP Inhibitor on Cancer Cells</vt:lpstr>
      <vt:lpstr>Agenda</vt:lpstr>
      <vt:lpstr>Research Strategy</vt:lpstr>
      <vt:lpstr>Effects of MSC-derived EVs on Different Types of Cancers</vt:lpstr>
      <vt:lpstr>Aim 1: Development of PARPi and TLR 7/8 Inhibitors Exosome-based EVs</vt:lpstr>
      <vt:lpstr>Assessment of Cytotoxic Effects of Engineered Exosomes Produced by MSCs</vt:lpstr>
      <vt:lpstr>Aim 2: In Vitro Evaluation of Therapeutic Efficacy and Specificity</vt:lpstr>
      <vt:lpstr>Aim 3:In Vivo Efficacy and Safety Evaluation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 ADC (PID 22394, AID 4707)</dc:title>
  <dc:creator>Dow, Michelle</dc:creator>
  <cp:lastModifiedBy>Yves Greatti</cp:lastModifiedBy>
  <cp:revision>1396</cp:revision>
  <dcterms:created xsi:type="dcterms:W3CDTF">2023-01-22T20:06:33Z</dcterms:created>
  <dcterms:modified xsi:type="dcterms:W3CDTF">2024-04-27T20:27:28Z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7fd646-07cb-4c4e-a107-4e4d6b30ba1b_Enabled">
    <vt:lpwstr>true</vt:lpwstr>
  </property>
  <property fmtid="{D5CDD505-2E9C-101B-9397-08002B2CF9AE}" pid="3" name="MSIP_Label_927fd646-07cb-4c4e-a107-4e4d6b30ba1b_SetDate">
    <vt:lpwstr>2022-03-09T16:31:52Z</vt:lpwstr>
  </property>
  <property fmtid="{D5CDD505-2E9C-101B-9397-08002B2CF9AE}" pid="4" name="MSIP_Label_927fd646-07cb-4c4e-a107-4e4d6b30ba1b_Method">
    <vt:lpwstr>Privileged</vt:lpwstr>
  </property>
  <property fmtid="{D5CDD505-2E9C-101B-9397-08002B2CF9AE}" pid="5" name="MSIP_Label_927fd646-07cb-4c4e-a107-4e4d6b30ba1b_Name">
    <vt:lpwstr>927fd646-07cb-4c4e-a107-4e4d6b30ba1b</vt:lpwstr>
  </property>
  <property fmtid="{D5CDD505-2E9C-101B-9397-08002B2CF9AE}" pid="6" name="MSIP_Label_927fd646-07cb-4c4e-a107-4e4d6b30ba1b_SiteId">
    <vt:lpwstr>a00de4ec-48a8-43a6-be74-e31274e2060d</vt:lpwstr>
  </property>
  <property fmtid="{D5CDD505-2E9C-101B-9397-08002B2CF9AE}" pid="7" name="MSIP_Label_927fd646-07cb-4c4e-a107-4e4d6b30ba1b_ActionId">
    <vt:lpwstr>884dae23-f1a5-4e44-9ed9-3d2d2cec51b6</vt:lpwstr>
  </property>
  <property fmtid="{D5CDD505-2E9C-101B-9397-08002B2CF9AE}" pid="8" name="MSIP_Label_927fd646-07cb-4c4e-a107-4e4d6b30ba1b_ContentBits">
    <vt:lpwstr>1</vt:lpwstr>
  </property>
  <property fmtid="{D5CDD505-2E9C-101B-9397-08002B2CF9AE}" pid="9" name="ClassificationContentMarkingHeaderLocations">
    <vt:lpwstr>Merck 16\:9 PPT Theme:10</vt:lpwstr>
  </property>
  <property fmtid="{D5CDD505-2E9C-101B-9397-08002B2CF9AE}" pid="10" name="ClassificationContentMarkingHeaderText">
    <vt:lpwstr>Proprietary</vt:lpwstr>
  </property>
</Properties>
</file>